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Lst>
  <p:sldSz cy="13970000" cx="10795000"/>
  <p:notesSz cx="10795000" cy="13970000"/>
  <p:embeddedFontLst>
    <p:embeddedFont>
      <p:font typeface="Arial Black"/>
      <p:regular r:id="rId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sldGuideLst>
    </p:ext>
    <p:ext uri="GoogleSlidesCustomDataVersion2">
      <go:slidesCustomData xmlns:go="http://customooxmlschemas.google.com/" r:id="rId10" roundtripDataSignature="AMtx7miF9odTQXyNTKr6G1w0EvGj+9a35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10"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ArialBlack-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799525" y="1047750"/>
            <a:ext cx="7197025" cy="5238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079500" y="6635750"/>
            <a:ext cx="8636000" cy="62865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p1:notes"/>
          <p:cNvSpPr txBox="1"/>
          <p:nvPr>
            <p:ph idx="1" type="body"/>
          </p:nvPr>
        </p:nvSpPr>
        <p:spPr>
          <a:xfrm>
            <a:off x="1079500" y="6635750"/>
            <a:ext cx="8636000" cy="628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1:notes"/>
          <p:cNvSpPr/>
          <p:nvPr>
            <p:ph idx="2" type="sldImg"/>
          </p:nvPr>
        </p:nvSpPr>
        <p:spPr>
          <a:xfrm>
            <a:off x="1799525" y="1047750"/>
            <a:ext cx="7197025" cy="5238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2:notes"/>
          <p:cNvSpPr txBox="1"/>
          <p:nvPr>
            <p:ph idx="1" type="body"/>
          </p:nvPr>
        </p:nvSpPr>
        <p:spPr>
          <a:xfrm>
            <a:off x="1079500" y="6635750"/>
            <a:ext cx="8636000" cy="628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notes"/>
          <p:cNvSpPr/>
          <p:nvPr>
            <p:ph idx="2" type="sldImg"/>
          </p:nvPr>
        </p:nvSpPr>
        <p:spPr>
          <a:xfrm>
            <a:off x="1799525" y="1047750"/>
            <a:ext cx="7197025" cy="5238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3:notes"/>
          <p:cNvSpPr txBox="1"/>
          <p:nvPr>
            <p:ph idx="1" type="body"/>
          </p:nvPr>
        </p:nvSpPr>
        <p:spPr>
          <a:xfrm>
            <a:off x="1079500" y="6635750"/>
            <a:ext cx="8636000" cy="628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notes"/>
          <p:cNvSpPr/>
          <p:nvPr>
            <p:ph idx="2" type="sldImg"/>
          </p:nvPr>
        </p:nvSpPr>
        <p:spPr>
          <a:xfrm>
            <a:off x="1799525" y="1047750"/>
            <a:ext cx="7197025" cy="5238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 name="Shape 11"/>
        <p:cNvGrpSpPr/>
        <p:nvPr/>
      </p:nvGrpSpPr>
      <p:grpSpPr>
        <a:xfrm>
          <a:off x="0" y="0"/>
          <a:ext cx="0" cy="0"/>
          <a:chOff x="0" y="0"/>
          <a:chExt cx="0" cy="0"/>
        </a:xfrm>
      </p:grpSpPr>
      <p:sp>
        <p:nvSpPr>
          <p:cNvPr id="12" name="Google Shape;12;p5"/>
          <p:cNvSpPr txBox="1"/>
          <p:nvPr>
            <p:ph type="title"/>
          </p:nvPr>
        </p:nvSpPr>
        <p:spPr>
          <a:xfrm>
            <a:off x="1732681" y="1834877"/>
            <a:ext cx="6675120" cy="14224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5000">
                <a:solidFill>
                  <a:srgbClr val="006185"/>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5"/>
          <p:cNvSpPr txBox="1"/>
          <p:nvPr>
            <p:ph idx="1" type="body"/>
          </p:nvPr>
        </p:nvSpPr>
        <p:spPr>
          <a:xfrm>
            <a:off x="1723882" y="3313968"/>
            <a:ext cx="7161530" cy="318389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3100">
                <a:solidFill>
                  <a:srgbClr val="8BD244"/>
                </a:solidFill>
                <a:latin typeface="Arial Black"/>
                <a:ea typeface="Arial Black"/>
                <a:cs typeface="Arial Black"/>
                <a:sym typeface="Arial Black"/>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 name="Google Shape;14;p5"/>
          <p:cNvSpPr txBox="1"/>
          <p:nvPr>
            <p:ph idx="11" type="ftr"/>
          </p:nvPr>
        </p:nvSpPr>
        <p:spPr>
          <a:xfrm>
            <a:off x="3670300" y="12992100"/>
            <a:ext cx="3454400" cy="6985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5"/>
          <p:cNvSpPr txBox="1"/>
          <p:nvPr>
            <p:ph idx="10" type="dt"/>
          </p:nvPr>
        </p:nvSpPr>
        <p:spPr>
          <a:xfrm>
            <a:off x="539750" y="12992100"/>
            <a:ext cx="2482850" cy="698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5"/>
          <p:cNvSpPr txBox="1"/>
          <p:nvPr>
            <p:ph idx="12" type="sldNum"/>
          </p:nvPr>
        </p:nvSpPr>
        <p:spPr>
          <a:xfrm>
            <a:off x="7772400" y="12992100"/>
            <a:ext cx="2482850" cy="6985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7" name="Shape 17"/>
        <p:cNvGrpSpPr/>
        <p:nvPr/>
      </p:nvGrpSpPr>
      <p:grpSpPr>
        <a:xfrm>
          <a:off x="0" y="0"/>
          <a:ext cx="0" cy="0"/>
          <a:chOff x="0" y="0"/>
          <a:chExt cx="0" cy="0"/>
        </a:xfrm>
      </p:grpSpPr>
      <p:sp>
        <p:nvSpPr>
          <p:cNvPr id="18" name="Google Shape;18;p6"/>
          <p:cNvSpPr txBox="1"/>
          <p:nvPr>
            <p:ph idx="11" type="ftr"/>
          </p:nvPr>
        </p:nvSpPr>
        <p:spPr>
          <a:xfrm>
            <a:off x="3670300" y="12992100"/>
            <a:ext cx="3454400" cy="6985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6"/>
          <p:cNvSpPr txBox="1"/>
          <p:nvPr>
            <p:ph idx="10" type="dt"/>
          </p:nvPr>
        </p:nvSpPr>
        <p:spPr>
          <a:xfrm>
            <a:off x="539750" y="12992100"/>
            <a:ext cx="2482850" cy="698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6"/>
          <p:cNvSpPr txBox="1"/>
          <p:nvPr>
            <p:ph idx="12" type="sldNum"/>
          </p:nvPr>
        </p:nvSpPr>
        <p:spPr>
          <a:xfrm>
            <a:off x="7772400" y="12992100"/>
            <a:ext cx="2482850" cy="6985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1" name="Shape 21"/>
        <p:cNvGrpSpPr/>
        <p:nvPr/>
      </p:nvGrpSpPr>
      <p:grpSpPr>
        <a:xfrm>
          <a:off x="0" y="0"/>
          <a:ext cx="0" cy="0"/>
          <a:chOff x="0" y="0"/>
          <a:chExt cx="0" cy="0"/>
        </a:xfrm>
      </p:grpSpPr>
      <p:sp>
        <p:nvSpPr>
          <p:cNvPr id="22" name="Google Shape;22;p7"/>
          <p:cNvSpPr txBox="1"/>
          <p:nvPr>
            <p:ph type="ctrTitle"/>
          </p:nvPr>
        </p:nvSpPr>
        <p:spPr>
          <a:xfrm>
            <a:off x="809625" y="4330700"/>
            <a:ext cx="9175750" cy="29337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5000">
                <a:solidFill>
                  <a:srgbClr val="006185"/>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7"/>
          <p:cNvSpPr txBox="1"/>
          <p:nvPr>
            <p:ph idx="1" type="subTitle"/>
          </p:nvPr>
        </p:nvSpPr>
        <p:spPr>
          <a:xfrm>
            <a:off x="1619250" y="7823200"/>
            <a:ext cx="7556500" cy="3492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3100">
                <a:solidFill>
                  <a:srgbClr val="8BD244"/>
                </a:solidFill>
                <a:latin typeface="Arial Black"/>
                <a:ea typeface="Arial Black"/>
                <a:cs typeface="Arial Black"/>
                <a:sym typeface="Arial Black"/>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7"/>
          <p:cNvSpPr txBox="1"/>
          <p:nvPr>
            <p:ph idx="11" type="ftr"/>
          </p:nvPr>
        </p:nvSpPr>
        <p:spPr>
          <a:xfrm>
            <a:off x="3670300" y="12992100"/>
            <a:ext cx="3454400" cy="6985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7"/>
          <p:cNvSpPr txBox="1"/>
          <p:nvPr>
            <p:ph idx="10" type="dt"/>
          </p:nvPr>
        </p:nvSpPr>
        <p:spPr>
          <a:xfrm>
            <a:off x="539750" y="12992100"/>
            <a:ext cx="2482850" cy="698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7"/>
          <p:cNvSpPr txBox="1"/>
          <p:nvPr>
            <p:ph idx="12" type="sldNum"/>
          </p:nvPr>
        </p:nvSpPr>
        <p:spPr>
          <a:xfrm>
            <a:off x="7772400" y="12992100"/>
            <a:ext cx="2482850" cy="6985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7" name="Shape 27"/>
        <p:cNvGrpSpPr/>
        <p:nvPr/>
      </p:nvGrpSpPr>
      <p:grpSpPr>
        <a:xfrm>
          <a:off x="0" y="0"/>
          <a:ext cx="0" cy="0"/>
          <a:chOff x="0" y="0"/>
          <a:chExt cx="0" cy="0"/>
        </a:xfrm>
      </p:grpSpPr>
      <p:sp>
        <p:nvSpPr>
          <p:cNvPr id="28" name="Google Shape;28;p8"/>
          <p:cNvSpPr txBox="1"/>
          <p:nvPr>
            <p:ph type="title"/>
          </p:nvPr>
        </p:nvSpPr>
        <p:spPr>
          <a:xfrm>
            <a:off x="1732681" y="1834877"/>
            <a:ext cx="6675120" cy="14224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5000">
                <a:solidFill>
                  <a:srgbClr val="006185"/>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8"/>
          <p:cNvSpPr txBox="1"/>
          <p:nvPr>
            <p:ph idx="1" type="body"/>
          </p:nvPr>
        </p:nvSpPr>
        <p:spPr>
          <a:xfrm>
            <a:off x="539750" y="3213100"/>
            <a:ext cx="4695825" cy="92202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0" name="Google Shape;30;p8"/>
          <p:cNvSpPr txBox="1"/>
          <p:nvPr>
            <p:ph idx="2" type="body"/>
          </p:nvPr>
        </p:nvSpPr>
        <p:spPr>
          <a:xfrm>
            <a:off x="5559425" y="3213100"/>
            <a:ext cx="4695825" cy="92202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1" name="Google Shape;31;p8"/>
          <p:cNvSpPr txBox="1"/>
          <p:nvPr>
            <p:ph idx="11" type="ftr"/>
          </p:nvPr>
        </p:nvSpPr>
        <p:spPr>
          <a:xfrm>
            <a:off x="3670300" y="12992100"/>
            <a:ext cx="3454400" cy="6985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8"/>
          <p:cNvSpPr txBox="1"/>
          <p:nvPr>
            <p:ph idx="10" type="dt"/>
          </p:nvPr>
        </p:nvSpPr>
        <p:spPr>
          <a:xfrm>
            <a:off x="539750" y="12992100"/>
            <a:ext cx="2482850" cy="698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8"/>
          <p:cNvSpPr txBox="1"/>
          <p:nvPr>
            <p:ph idx="12" type="sldNum"/>
          </p:nvPr>
        </p:nvSpPr>
        <p:spPr>
          <a:xfrm>
            <a:off x="7772400" y="12992100"/>
            <a:ext cx="2482850" cy="6985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4" name="Shape 34"/>
        <p:cNvGrpSpPr/>
        <p:nvPr/>
      </p:nvGrpSpPr>
      <p:grpSpPr>
        <a:xfrm>
          <a:off x="0" y="0"/>
          <a:ext cx="0" cy="0"/>
          <a:chOff x="0" y="0"/>
          <a:chExt cx="0" cy="0"/>
        </a:xfrm>
      </p:grpSpPr>
      <p:sp>
        <p:nvSpPr>
          <p:cNvPr id="35" name="Google Shape;35;p9"/>
          <p:cNvSpPr txBox="1"/>
          <p:nvPr>
            <p:ph type="title"/>
          </p:nvPr>
        </p:nvSpPr>
        <p:spPr>
          <a:xfrm>
            <a:off x="1732681" y="1834877"/>
            <a:ext cx="6675120" cy="14224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5000">
                <a:solidFill>
                  <a:srgbClr val="006185"/>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9"/>
          <p:cNvSpPr txBox="1"/>
          <p:nvPr>
            <p:ph idx="11" type="ftr"/>
          </p:nvPr>
        </p:nvSpPr>
        <p:spPr>
          <a:xfrm>
            <a:off x="3670300" y="12992100"/>
            <a:ext cx="3454400" cy="6985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9"/>
          <p:cNvSpPr txBox="1"/>
          <p:nvPr>
            <p:ph idx="10" type="dt"/>
          </p:nvPr>
        </p:nvSpPr>
        <p:spPr>
          <a:xfrm>
            <a:off x="539750" y="12992100"/>
            <a:ext cx="2482850" cy="698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9"/>
          <p:cNvSpPr txBox="1"/>
          <p:nvPr>
            <p:ph idx="12" type="sldNum"/>
          </p:nvPr>
        </p:nvSpPr>
        <p:spPr>
          <a:xfrm>
            <a:off x="7772400" y="12992100"/>
            <a:ext cx="2482850" cy="6985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
          <p:cNvSpPr txBox="1"/>
          <p:nvPr>
            <p:ph type="title"/>
          </p:nvPr>
        </p:nvSpPr>
        <p:spPr>
          <a:xfrm>
            <a:off x="1732681" y="1834877"/>
            <a:ext cx="6675120" cy="14224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5000" u="none" cap="none" strike="noStrike">
                <a:solidFill>
                  <a:srgbClr val="006185"/>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4"/>
          <p:cNvSpPr txBox="1"/>
          <p:nvPr>
            <p:ph idx="1" type="body"/>
          </p:nvPr>
        </p:nvSpPr>
        <p:spPr>
          <a:xfrm>
            <a:off x="1723882" y="3313968"/>
            <a:ext cx="7161530" cy="318389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3100" u="none" cap="none" strike="noStrike">
                <a:solidFill>
                  <a:srgbClr val="8BD244"/>
                </a:solidFill>
                <a:latin typeface="Arial Black"/>
                <a:ea typeface="Arial Black"/>
                <a:cs typeface="Arial Black"/>
                <a:sym typeface="Arial Black"/>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8" name="Google Shape;8;p4"/>
          <p:cNvSpPr txBox="1"/>
          <p:nvPr>
            <p:ph idx="11" type="ftr"/>
          </p:nvPr>
        </p:nvSpPr>
        <p:spPr>
          <a:xfrm>
            <a:off x="3670300" y="12992100"/>
            <a:ext cx="3454400" cy="6985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 name="Google Shape;9;p4"/>
          <p:cNvSpPr txBox="1"/>
          <p:nvPr>
            <p:ph idx="10" type="dt"/>
          </p:nvPr>
        </p:nvSpPr>
        <p:spPr>
          <a:xfrm>
            <a:off x="539750" y="12992100"/>
            <a:ext cx="2482850" cy="698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 name="Google Shape;10;p4"/>
          <p:cNvSpPr txBox="1"/>
          <p:nvPr>
            <p:ph idx="12" type="sldNum"/>
          </p:nvPr>
        </p:nvSpPr>
        <p:spPr>
          <a:xfrm>
            <a:off x="7772400" y="12992100"/>
            <a:ext cx="2482850" cy="698500"/>
          </a:xfrm>
          <a:prstGeom prst="rect">
            <a:avLst/>
          </a:prstGeom>
          <a:noFill/>
          <a:ln>
            <a:noFill/>
          </a:ln>
        </p:spPr>
        <p:txBody>
          <a:bodyPr anchorCtr="0" anchor="t" bIns="0" lIns="0" spcFirstLastPara="1" rIns="0" wrap="square" tIns="0">
            <a:spAutoFit/>
          </a:bodyPr>
          <a:lstStyle>
            <a:lvl1pPr indent="0" lvl="0" algn="r">
              <a:spcBef>
                <a:spcPts val="0"/>
              </a:spcBef>
              <a:buNone/>
              <a:defRPr sz="1800">
                <a:solidFill>
                  <a:srgbClr val="888888"/>
                </a:solidFill>
              </a:defRPr>
            </a:lvl1pPr>
            <a:lvl2pPr indent="0" lvl="1" algn="r">
              <a:spcBef>
                <a:spcPts val="0"/>
              </a:spcBef>
              <a:buNone/>
              <a:defRPr sz="1800">
                <a:solidFill>
                  <a:srgbClr val="888888"/>
                </a:solidFill>
              </a:defRPr>
            </a:lvl2pPr>
            <a:lvl3pPr indent="0" lvl="2" algn="r">
              <a:spcBef>
                <a:spcPts val="0"/>
              </a:spcBef>
              <a:buNone/>
              <a:defRPr sz="1800">
                <a:solidFill>
                  <a:srgbClr val="888888"/>
                </a:solidFill>
              </a:defRPr>
            </a:lvl3pPr>
            <a:lvl4pPr indent="0" lvl="3" algn="r">
              <a:spcBef>
                <a:spcPts val="0"/>
              </a:spcBef>
              <a:buNone/>
              <a:defRPr sz="1800">
                <a:solidFill>
                  <a:srgbClr val="888888"/>
                </a:solidFill>
              </a:defRPr>
            </a:lvl4pPr>
            <a:lvl5pPr indent="0" lvl="4" algn="r">
              <a:spcBef>
                <a:spcPts val="0"/>
              </a:spcBef>
              <a:buNone/>
              <a:defRPr sz="1800">
                <a:solidFill>
                  <a:srgbClr val="888888"/>
                </a:solidFill>
              </a:defRPr>
            </a:lvl5pPr>
            <a:lvl6pPr indent="0" lvl="5" algn="r">
              <a:spcBef>
                <a:spcPts val="0"/>
              </a:spcBef>
              <a:buNone/>
              <a:defRPr sz="1800">
                <a:solidFill>
                  <a:srgbClr val="888888"/>
                </a:solidFill>
              </a:defRPr>
            </a:lvl6pPr>
            <a:lvl7pPr indent="0" lvl="6" algn="r">
              <a:spcBef>
                <a:spcPts val="0"/>
              </a:spcBef>
              <a:buNone/>
              <a:defRPr sz="1800">
                <a:solidFill>
                  <a:srgbClr val="888888"/>
                </a:solidFill>
              </a:defRPr>
            </a:lvl7pPr>
            <a:lvl8pPr indent="0" lvl="7" algn="r">
              <a:spcBef>
                <a:spcPts val="0"/>
              </a:spcBef>
              <a:buNone/>
              <a:defRPr sz="1800">
                <a:solidFill>
                  <a:srgbClr val="888888"/>
                </a:solidFill>
              </a:defRPr>
            </a:lvl8pPr>
            <a:lvl9pPr indent="0" lvl="8" algn="r">
              <a:spcBef>
                <a:spcPts val="0"/>
              </a:spcBef>
              <a:buNone/>
              <a:defRPr sz="1800">
                <a:solidFill>
                  <a:srgbClr val="888888"/>
                </a:solidFill>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image" Target="../media/image1.png"/><Relationship Id="rId13" Type="http://schemas.openxmlformats.org/officeDocument/2006/relationships/image" Target="../media/image8.jpg"/><Relationship Id="rId12"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12.png"/><Relationship Id="rId14" Type="http://schemas.openxmlformats.org/officeDocument/2006/relationships/image" Target="../media/image7.jpg"/><Relationship Id="rId5" Type="http://schemas.openxmlformats.org/officeDocument/2006/relationships/image" Target="../media/image6.png"/><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2" name="Shape 42"/>
        <p:cNvGrpSpPr/>
        <p:nvPr/>
      </p:nvGrpSpPr>
      <p:grpSpPr>
        <a:xfrm>
          <a:off x="0" y="0"/>
          <a:ext cx="0" cy="0"/>
          <a:chOff x="0" y="0"/>
          <a:chExt cx="0" cy="0"/>
        </a:xfrm>
      </p:grpSpPr>
      <p:sp>
        <p:nvSpPr>
          <p:cNvPr descr="$PPTXTitle" id="43" name="Google Shape;43;p1"/>
          <p:cNvSpPr txBox="1"/>
          <p:nvPr>
            <p:ph type="title"/>
          </p:nvPr>
        </p:nvSpPr>
        <p:spPr>
          <a:xfrm>
            <a:off x="1699691" y="1294831"/>
            <a:ext cx="7161600" cy="1618800"/>
          </a:xfrm>
          <a:prstGeom prst="rect">
            <a:avLst/>
          </a:prstGeom>
          <a:noFill/>
          <a:ln>
            <a:noFill/>
          </a:ln>
        </p:spPr>
        <p:txBody>
          <a:bodyPr anchorCtr="0" anchor="t" bIns="0" lIns="0" spcFirstLastPara="1" rIns="0" wrap="square" tIns="139700">
            <a:spAutoFit/>
          </a:bodyPr>
          <a:lstStyle/>
          <a:p>
            <a:pPr indent="0" lvl="0" marL="12700" marR="5080" rtl="0" algn="l">
              <a:lnSpc>
                <a:spcPct val="100000"/>
              </a:lnSpc>
              <a:spcBef>
                <a:spcPts val="0"/>
              </a:spcBef>
              <a:spcAft>
                <a:spcPts val="0"/>
              </a:spcAft>
              <a:buNone/>
            </a:pPr>
            <a:r>
              <a:rPr lang="es-ES" sz="3200"/>
              <a:t>CAMBRAS GreenHub: nuestra primera delegación argentina de sustentabilidad a Brasil</a:t>
            </a:r>
            <a:endParaRPr sz="3200"/>
          </a:p>
        </p:txBody>
      </p:sp>
      <p:sp>
        <p:nvSpPr>
          <p:cNvPr id="44" name="Google Shape;44;p1"/>
          <p:cNvSpPr txBox="1"/>
          <p:nvPr>
            <p:ph idx="1" type="body"/>
          </p:nvPr>
        </p:nvSpPr>
        <p:spPr>
          <a:xfrm>
            <a:off x="1723388" y="3451226"/>
            <a:ext cx="7161530" cy="2602957"/>
          </a:xfrm>
          <a:prstGeom prst="rect">
            <a:avLst/>
          </a:prstGeom>
          <a:noFill/>
          <a:ln>
            <a:noFill/>
          </a:ln>
        </p:spPr>
        <p:txBody>
          <a:bodyPr anchorCtr="0" anchor="t" bIns="0" lIns="0" spcFirstLastPara="1" rIns="0" wrap="square" tIns="91425">
            <a:spAutoFit/>
          </a:bodyPr>
          <a:lstStyle/>
          <a:p>
            <a:pPr indent="0" lvl="0" marL="12700" marR="5080" rtl="0" algn="l">
              <a:lnSpc>
                <a:spcPct val="129166"/>
              </a:lnSpc>
              <a:spcBef>
                <a:spcPts val="0"/>
              </a:spcBef>
              <a:spcAft>
                <a:spcPts val="0"/>
              </a:spcAft>
              <a:buNone/>
            </a:pPr>
            <a:r>
              <a:rPr lang="es-ES" sz="2400"/>
              <a:t>Noviembre 2025</a:t>
            </a:r>
            <a:endParaRPr/>
          </a:p>
          <a:p>
            <a:pPr indent="0" lvl="0" marL="20955" marR="187325" rtl="0" algn="l">
              <a:lnSpc>
                <a:spcPct val="104200"/>
              </a:lnSpc>
              <a:spcBef>
                <a:spcPts val="1545"/>
              </a:spcBef>
              <a:spcAft>
                <a:spcPts val="0"/>
              </a:spcAft>
              <a:buNone/>
            </a:pPr>
            <a:r>
              <a:rPr lang="es-ES" sz="1200">
                <a:solidFill>
                  <a:srgbClr val="000000"/>
                </a:solidFill>
                <a:latin typeface="Lucida Sans"/>
                <a:ea typeface="Lucida Sans"/>
                <a:cs typeface="Lucida Sans"/>
                <a:sym typeface="Lucida Sans"/>
              </a:rPr>
              <a:t>En el marco de nuestro compromiso por promover el desarrollo sostenible y la cooperación regional, desde CAMBRAS GreenHub organizamos nuestra primera delegación argentina de referentes empresariales en sustentabilidad a Brasil, con el propósito de compartir aprendizajes, conocer innovaciones y fortalecer alianzas en la antesala de la COP30, que se celebra en Belém. </a:t>
            </a:r>
            <a:endParaRPr/>
          </a:p>
          <a:p>
            <a:pPr indent="0" lvl="0" marL="20955" marR="187325" rtl="0" algn="l">
              <a:lnSpc>
                <a:spcPct val="104200"/>
              </a:lnSpc>
              <a:spcBef>
                <a:spcPts val="1545"/>
              </a:spcBef>
              <a:spcAft>
                <a:spcPts val="0"/>
              </a:spcAft>
              <a:buNone/>
            </a:pPr>
            <a:r>
              <a:rPr lang="es-ES" sz="1200">
                <a:solidFill>
                  <a:srgbClr val="000000"/>
                </a:solidFill>
                <a:latin typeface="Lucida Sans"/>
                <a:ea typeface="Lucida Sans"/>
                <a:cs typeface="Lucida Sans"/>
                <a:sym typeface="Lucida Sans"/>
              </a:rPr>
              <a:t>La misión, integrada por representantes de diez empresas argentinas, se desarrolló a través de una </a:t>
            </a:r>
            <a:r>
              <a:rPr b="1" lang="es-ES" sz="1200">
                <a:solidFill>
                  <a:srgbClr val="000000"/>
                </a:solidFill>
                <a:latin typeface="Lucida Sans"/>
                <a:ea typeface="Lucida Sans"/>
                <a:cs typeface="Lucida Sans"/>
                <a:sym typeface="Lucida Sans"/>
              </a:rPr>
              <a:t>agenda inmersiva de tres días en São Paulo</a:t>
            </a:r>
            <a:r>
              <a:rPr lang="es-ES" sz="1200">
                <a:solidFill>
                  <a:srgbClr val="000000"/>
                </a:solidFill>
                <a:latin typeface="Lucida Sans"/>
                <a:ea typeface="Lucida Sans"/>
                <a:cs typeface="Lucida Sans"/>
                <a:sym typeface="Lucida Sans"/>
              </a:rPr>
              <a:t>, combinando visitas técnicas, encuentros institucionales y espacios de networking con líderes del sector privado, organismos internacionales y expertos en transición verde.</a:t>
            </a:r>
            <a:endParaRPr sz="1200">
              <a:latin typeface="Lucida Sans"/>
              <a:ea typeface="Lucida Sans"/>
              <a:cs typeface="Lucida Sans"/>
              <a:sym typeface="Lucida Sans"/>
            </a:endParaRPr>
          </a:p>
        </p:txBody>
      </p:sp>
      <p:sp>
        <p:nvSpPr>
          <p:cNvPr id="45" name="Google Shape;45;p1"/>
          <p:cNvSpPr/>
          <p:nvPr/>
        </p:nvSpPr>
        <p:spPr>
          <a:xfrm>
            <a:off x="1451702" y="7135013"/>
            <a:ext cx="367665" cy="367665"/>
          </a:xfrm>
          <a:custGeom>
            <a:rect b="b" l="l" r="r" t="t"/>
            <a:pathLst>
              <a:path extrusionOk="0" h="367665" w="367664">
                <a:moveTo>
                  <a:pt x="181319" y="0"/>
                </a:moveTo>
                <a:lnTo>
                  <a:pt x="134804" y="6572"/>
                </a:lnTo>
                <a:lnTo>
                  <a:pt x="90919" y="25067"/>
                </a:lnTo>
                <a:lnTo>
                  <a:pt x="52139" y="55454"/>
                </a:lnTo>
                <a:lnTo>
                  <a:pt x="22752" y="95001"/>
                </a:lnTo>
                <a:lnTo>
                  <a:pt x="5382" y="139347"/>
                </a:lnTo>
                <a:lnTo>
                  <a:pt x="0" y="186016"/>
                </a:lnTo>
                <a:lnTo>
                  <a:pt x="6572" y="232533"/>
                </a:lnTo>
                <a:lnTo>
                  <a:pt x="25067" y="276422"/>
                </a:lnTo>
                <a:lnTo>
                  <a:pt x="55454" y="315207"/>
                </a:lnTo>
                <a:lnTo>
                  <a:pt x="95001" y="344595"/>
                </a:lnTo>
                <a:lnTo>
                  <a:pt x="139347" y="361964"/>
                </a:lnTo>
                <a:lnTo>
                  <a:pt x="186016" y="367347"/>
                </a:lnTo>
                <a:lnTo>
                  <a:pt x="232533" y="360775"/>
                </a:lnTo>
                <a:lnTo>
                  <a:pt x="276422" y="342279"/>
                </a:lnTo>
                <a:lnTo>
                  <a:pt x="315207" y="311892"/>
                </a:lnTo>
                <a:lnTo>
                  <a:pt x="344590" y="272346"/>
                </a:lnTo>
                <a:lnTo>
                  <a:pt x="347927" y="263823"/>
                </a:lnTo>
                <a:lnTo>
                  <a:pt x="219881" y="263823"/>
                </a:lnTo>
                <a:lnTo>
                  <a:pt x="204666" y="248964"/>
                </a:lnTo>
                <a:lnTo>
                  <a:pt x="256645" y="195649"/>
                </a:lnTo>
                <a:lnTo>
                  <a:pt x="75825" y="195649"/>
                </a:lnTo>
                <a:lnTo>
                  <a:pt x="75787" y="174402"/>
                </a:lnTo>
                <a:lnTo>
                  <a:pt x="258743" y="172116"/>
                </a:lnTo>
                <a:lnTo>
                  <a:pt x="202990" y="117760"/>
                </a:lnTo>
                <a:lnTo>
                  <a:pt x="217836" y="102520"/>
                </a:lnTo>
                <a:lnTo>
                  <a:pt x="347154" y="102520"/>
                </a:lnTo>
                <a:lnTo>
                  <a:pt x="342267" y="90924"/>
                </a:lnTo>
                <a:lnTo>
                  <a:pt x="311880" y="52139"/>
                </a:lnTo>
                <a:lnTo>
                  <a:pt x="272333" y="22752"/>
                </a:lnTo>
                <a:lnTo>
                  <a:pt x="227987" y="5382"/>
                </a:lnTo>
                <a:lnTo>
                  <a:pt x="181319" y="0"/>
                </a:lnTo>
                <a:close/>
              </a:path>
              <a:path extrusionOk="0" h="367665" w="367664">
                <a:moveTo>
                  <a:pt x="347154" y="102520"/>
                </a:moveTo>
                <a:lnTo>
                  <a:pt x="217836" y="102520"/>
                </a:lnTo>
                <a:lnTo>
                  <a:pt x="299510" y="182149"/>
                </a:lnTo>
                <a:lnTo>
                  <a:pt x="219881" y="263823"/>
                </a:lnTo>
                <a:lnTo>
                  <a:pt x="347927" y="263823"/>
                </a:lnTo>
                <a:lnTo>
                  <a:pt x="361955" y="228000"/>
                </a:lnTo>
                <a:lnTo>
                  <a:pt x="367241" y="182149"/>
                </a:lnTo>
                <a:lnTo>
                  <a:pt x="367336" y="181330"/>
                </a:lnTo>
                <a:lnTo>
                  <a:pt x="360763" y="134813"/>
                </a:lnTo>
                <a:lnTo>
                  <a:pt x="347154" y="102520"/>
                </a:lnTo>
                <a:close/>
              </a:path>
              <a:path extrusionOk="0" h="367665" w="367664">
                <a:moveTo>
                  <a:pt x="259022" y="193211"/>
                </a:moveTo>
                <a:lnTo>
                  <a:pt x="75825" y="195649"/>
                </a:lnTo>
                <a:lnTo>
                  <a:pt x="256645" y="195649"/>
                </a:lnTo>
                <a:lnTo>
                  <a:pt x="259022" y="193211"/>
                </a:lnTo>
                <a:close/>
              </a:path>
            </a:pathLst>
          </a:custGeom>
          <a:solidFill>
            <a:srgbClr val="8BD244"/>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6" name="Google Shape;46;p1"/>
          <p:cNvSpPr/>
          <p:nvPr/>
        </p:nvSpPr>
        <p:spPr>
          <a:xfrm>
            <a:off x="1524635" y="10566400"/>
            <a:ext cx="367665" cy="367665"/>
          </a:xfrm>
          <a:custGeom>
            <a:rect b="b" l="l" r="r" t="t"/>
            <a:pathLst>
              <a:path extrusionOk="0" h="367665" w="367664">
                <a:moveTo>
                  <a:pt x="181319" y="0"/>
                </a:moveTo>
                <a:lnTo>
                  <a:pt x="134804" y="6572"/>
                </a:lnTo>
                <a:lnTo>
                  <a:pt x="90919" y="25067"/>
                </a:lnTo>
                <a:lnTo>
                  <a:pt x="52139" y="55454"/>
                </a:lnTo>
                <a:lnTo>
                  <a:pt x="22752" y="95001"/>
                </a:lnTo>
                <a:lnTo>
                  <a:pt x="5382" y="139347"/>
                </a:lnTo>
                <a:lnTo>
                  <a:pt x="0" y="186016"/>
                </a:lnTo>
                <a:lnTo>
                  <a:pt x="6572" y="232533"/>
                </a:lnTo>
                <a:lnTo>
                  <a:pt x="25067" y="276422"/>
                </a:lnTo>
                <a:lnTo>
                  <a:pt x="55454" y="315207"/>
                </a:lnTo>
                <a:lnTo>
                  <a:pt x="95001" y="344595"/>
                </a:lnTo>
                <a:lnTo>
                  <a:pt x="139347" y="361964"/>
                </a:lnTo>
                <a:lnTo>
                  <a:pt x="186016" y="367347"/>
                </a:lnTo>
                <a:lnTo>
                  <a:pt x="232533" y="360775"/>
                </a:lnTo>
                <a:lnTo>
                  <a:pt x="276422" y="342279"/>
                </a:lnTo>
                <a:lnTo>
                  <a:pt x="315207" y="311892"/>
                </a:lnTo>
                <a:lnTo>
                  <a:pt x="344590" y="272346"/>
                </a:lnTo>
                <a:lnTo>
                  <a:pt x="347927" y="263823"/>
                </a:lnTo>
                <a:lnTo>
                  <a:pt x="219881" y="263823"/>
                </a:lnTo>
                <a:lnTo>
                  <a:pt x="204666" y="248964"/>
                </a:lnTo>
                <a:lnTo>
                  <a:pt x="256645" y="195649"/>
                </a:lnTo>
                <a:lnTo>
                  <a:pt x="75825" y="195649"/>
                </a:lnTo>
                <a:lnTo>
                  <a:pt x="75787" y="174402"/>
                </a:lnTo>
                <a:lnTo>
                  <a:pt x="258743" y="172116"/>
                </a:lnTo>
                <a:lnTo>
                  <a:pt x="202990" y="117760"/>
                </a:lnTo>
                <a:lnTo>
                  <a:pt x="217836" y="102520"/>
                </a:lnTo>
                <a:lnTo>
                  <a:pt x="347154" y="102520"/>
                </a:lnTo>
                <a:lnTo>
                  <a:pt x="342267" y="90924"/>
                </a:lnTo>
                <a:lnTo>
                  <a:pt x="311880" y="52139"/>
                </a:lnTo>
                <a:lnTo>
                  <a:pt x="272333" y="22752"/>
                </a:lnTo>
                <a:lnTo>
                  <a:pt x="227987" y="5382"/>
                </a:lnTo>
                <a:lnTo>
                  <a:pt x="181319" y="0"/>
                </a:lnTo>
                <a:close/>
              </a:path>
              <a:path extrusionOk="0" h="367665" w="367664">
                <a:moveTo>
                  <a:pt x="347154" y="102520"/>
                </a:moveTo>
                <a:lnTo>
                  <a:pt x="217836" y="102520"/>
                </a:lnTo>
                <a:lnTo>
                  <a:pt x="299510" y="182149"/>
                </a:lnTo>
                <a:lnTo>
                  <a:pt x="219881" y="263823"/>
                </a:lnTo>
                <a:lnTo>
                  <a:pt x="347927" y="263823"/>
                </a:lnTo>
                <a:lnTo>
                  <a:pt x="361955" y="228000"/>
                </a:lnTo>
                <a:lnTo>
                  <a:pt x="367241" y="182149"/>
                </a:lnTo>
                <a:lnTo>
                  <a:pt x="367336" y="181330"/>
                </a:lnTo>
                <a:lnTo>
                  <a:pt x="360763" y="134813"/>
                </a:lnTo>
                <a:lnTo>
                  <a:pt x="347154" y="102520"/>
                </a:lnTo>
                <a:close/>
              </a:path>
              <a:path extrusionOk="0" h="367665" w="367664">
                <a:moveTo>
                  <a:pt x="259022" y="193211"/>
                </a:moveTo>
                <a:lnTo>
                  <a:pt x="75825" y="195649"/>
                </a:lnTo>
                <a:lnTo>
                  <a:pt x="256645" y="195649"/>
                </a:lnTo>
                <a:lnTo>
                  <a:pt x="259022" y="193211"/>
                </a:lnTo>
                <a:close/>
              </a:path>
            </a:pathLst>
          </a:custGeom>
          <a:solidFill>
            <a:srgbClr val="8BD244"/>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7" name="Google Shape;47;p1"/>
          <p:cNvSpPr txBox="1"/>
          <p:nvPr/>
        </p:nvSpPr>
        <p:spPr>
          <a:xfrm>
            <a:off x="1689416" y="6489117"/>
            <a:ext cx="7416165" cy="3750707"/>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s-ES" sz="2400">
                <a:solidFill>
                  <a:srgbClr val="8BD244"/>
                </a:solidFill>
                <a:latin typeface="Arial Black"/>
                <a:ea typeface="Arial Black"/>
                <a:cs typeface="Arial Black"/>
                <a:sym typeface="Arial Black"/>
              </a:rPr>
              <a:t>Nuestro recorrido</a:t>
            </a:r>
            <a:endParaRPr sz="2400">
              <a:latin typeface="Arial Black"/>
              <a:ea typeface="Arial Black"/>
              <a:cs typeface="Arial Black"/>
              <a:sym typeface="Arial Black"/>
            </a:endParaRPr>
          </a:p>
          <a:p>
            <a:pPr indent="0" lvl="0" marL="545465" marR="5080" rtl="0" algn="just">
              <a:lnSpc>
                <a:spcPct val="104200"/>
              </a:lnSpc>
              <a:spcBef>
                <a:spcPts val="1650"/>
              </a:spcBef>
              <a:spcAft>
                <a:spcPts val="0"/>
              </a:spcAft>
              <a:buNone/>
            </a:pPr>
            <a:r>
              <a:rPr lang="es-ES" sz="1200">
                <a:latin typeface="Arial Black"/>
                <a:ea typeface="Arial Black"/>
                <a:cs typeface="Arial Black"/>
                <a:sym typeface="Arial Black"/>
              </a:rPr>
              <a:t>Innovación y carbono neutro en GOL Linhas Aéreas:</a:t>
            </a:r>
            <a:r>
              <a:rPr lang="es-ES" sz="1200">
                <a:latin typeface="Lucida Sans"/>
                <a:ea typeface="Lucida Sans"/>
                <a:cs typeface="Lucida Sans"/>
                <a:sym typeface="Lucida Sans"/>
              </a:rPr>
              <a:t> </a:t>
            </a:r>
            <a:r>
              <a:rPr lang="es-ES" sz="1200"/>
              <a:t>Iniciamos nuestro recorrido en las oficinas centrales de GOL Linhas Aéreas, donde el equipo ejecutivo nos presentó su estrategia de sostenibilidad orientada a la neutralidad de carbono, la inclusión y la accesibilidad.</a:t>
            </a:r>
            <a:endParaRPr/>
          </a:p>
          <a:p>
            <a:pPr indent="0" lvl="0" marL="545465" marR="5080" rtl="0" algn="just">
              <a:lnSpc>
                <a:spcPct val="104200"/>
              </a:lnSpc>
              <a:spcBef>
                <a:spcPts val="1650"/>
              </a:spcBef>
              <a:spcAft>
                <a:spcPts val="0"/>
              </a:spcAft>
              <a:buNone/>
            </a:pPr>
            <a:r>
              <a:rPr lang="es-ES" sz="1200">
                <a:solidFill>
                  <a:srgbClr val="000000"/>
                </a:solidFill>
                <a:latin typeface="Lucida Sans"/>
                <a:ea typeface="Lucida Sans"/>
                <a:cs typeface="Lucida Sans"/>
                <a:sym typeface="Lucida Sans"/>
              </a:rPr>
              <a:t>Entre las iniciativas destacadas conocimos la implementación de rutas neutras en carbono, el programa "Mi Vuelo Compensa" —que permitirá a los pasajeros compensar sus emisiones— y el uso del activo digital MCO₂, basado en blockchain y respaldado por proyectos ambientales verificables.</a:t>
            </a:r>
            <a:endParaRPr/>
          </a:p>
          <a:p>
            <a:pPr indent="0" lvl="0" marL="545465" marR="5080" rtl="0" algn="just">
              <a:lnSpc>
                <a:spcPct val="104200"/>
              </a:lnSpc>
              <a:spcBef>
                <a:spcPts val="1650"/>
              </a:spcBef>
              <a:spcAft>
                <a:spcPts val="0"/>
              </a:spcAft>
              <a:buNone/>
            </a:pPr>
            <a:r>
              <a:rPr lang="es-ES" sz="1200">
                <a:solidFill>
                  <a:srgbClr val="000000"/>
                </a:solidFill>
                <a:latin typeface="Lucida Sans"/>
                <a:ea typeface="Lucida Sans"/>
                <a:cs typeface="Lucida Sans"/>
                <a:sym typeface="Lucida Sans"/>
              </a:rPr>
              <a:t>Además, abordamos la nueva Ley del Combustible del Futuro N.º 14.993, que promueve el uso de combustibles sostenibles (SAF) en la aviación, y reflexionamos sobre los desafíos de escalar su producción y financiamiento.</a:t>
            </a:r>
            <a:endParaRPr/>
          </a:p>
          <a:p>
            <a:pPr indent="0" lvl="0" marL="545465" marR="5080" rtl="0" algn="just">
              <a:lnSpc>
                <a:spcPct val="104200"/>
              </a:lnSpc>
              <a:spcBef>
                <a:spcPts val="1650"/>
              </a:spcBef>
              <a:spcAft>
                <a:spcPts val="0"/>
              </a:spcAft>
              <a:buNone/>
            </a:pPr>
            <a:r>
              <a:rPr lang="es-ES" sz="1200">
                <a:solidFill>
                  <a:srgbClr val="000000"/>
                </a:solidFill>
                <a:latin typeface="Lucida Sans"/>
                <a:ea typeface="Lucida Sans"/>
                <a:cs typeface="Lucida Sans"/>
                <a:sym typeface="Lucida Sans"/>
              </a:rPr>
              <a:t>La jornada incluyó una visita al Centro de Control de Operaciones (CCO) y un simulador de vuelo, donde pudimos conocer de primera mano la tecnología detrás de la eficiencia operativa.</a:t>
            </a:r>
            <a:endParaRPr sz="1200">
              <a:solidFill>
                <a:srgbClr val="000000"/>
              </a:solidFill>
              <a:latin typeface="Lucida Sans"/>
              <a:ea typeface="Lucida Sans"/>
              <a:cs typeface="Lucida Sans"/>
              <a:sym typeface="Lucida Sans"/>
            </a:endParaRPr>
          </a:p>
        </p:txBody>
      </p:sp>
      <p:pic>
        <p:nvPicPr>
          <p:cNvPr id="48" name="Google Shape;48;p1"/>
          <p:cNvPicPr preferRelativeResize="0"/>
          <p:nvPr/>
        </p:nvPicPr>
        <p:blipFill rotWithShape="1">
          <a:blip r:embed="rId3">
            <a:alphaModFix/>
          </a:blip>
          <a:srcRect b="0" l="0" r="0" t="0"/>
          <a:stretch/>
        </p:blipFill>
        <p:spPr>
          <a:xfrm>
            <a:off x="0" y="12114785"/>
            <a:ext cx="10794999" cy="1856717"/>
          </a:xfrm>
          <a:prstGeom prst="rect">
            <a:avLst/>
          </a:prstGeom>
          <a:noFill/>
          <a:ln>
            <a:noFill/>
          </a:ln>
        </p:spPr>
      </p:pic>
      <p:sp>
        <p:nvSpPr>
          <p:cNvPr id="49" name="Google Shape;49;p1"/>
          <p:cNvSpPr txBox="1"/>
          <p:nvPr/>
        </p:nvSpPr>
        <p:spPr>
          <a:xfrm>
            <a:off x="1635534" y="10518774"/>
            <a:ext cx="7588568" cy="1462580"/>
          </a:xfrm>
          <a:prstGeom prst="rect">
            <a:avLst/>
          </a:prstGeom>
          <a:noFill/>
          <a:ln>
            <a:noFill/>
          </a:ln>
        </p:spPr>
        <p:txBody>
          <a:bodyPr anchorCtr="0" anchor="t" bIns="45700" lIns="91425" spcFirstLastPara="1" rIns="91425" wrap="square" tIns="45700">
            <a:spAutoFit/>
          </a:bodyPr>
          <a:lstStyle/>
          <a:p>
            <a:pPr indent="0" lvl="0" marL="545465" marR="5080" rtl="0" algn="just">
              <a:lnSpc>
                <a:spcPct val="104200"/>
              </a:lnSpc>
              <a:spcBef>
                <a:spcPts val="0"/>
              </a:spcBef>
              <a:spcAft>
                <a:spcPts val="0"/>
              </a:spcAft>
              <a:buNone/>
            </a:pPr>
            <a:r>
              <a:rPr b="1" lang="es-ES" sz="1200">
                <a:latin typeface="Lucida Sans"/>
                <a:ea typeface="Lucida Sans"/>
                <a:cs typeface="Lucida Sans"/>
                <a:sym typeface="Lucida Sans"/>
              </a:rPr>
              <a:t>Finanzas sostenibles con B3</a:t>
            </a:r>
            <a:r>
              <a:rPr lang="es-ES" sz="1200">
                <a:latin typeface="Lucida Sans"/>
                <a:ea typeface="Lucida Sans"/>
                <a:cs typeface="Lucida Sans"/>
                <a:sym typeface="Lucida Sans"/>
              </a:rPr>
              <a:t>: </a:t>
            </a:r>
            <a:r>
              <a:rPr lang="es-ES" sz="1200">
                <a:solidFill>
                  <a:srgbClr val="000000"/>
                </a:solidFill>
                <a:latin typeface="Lucida Sans"/>
                <a:ea typeface="Lucida Sans"/>
                <a:cs typeface="Lucida Sans"/>
                <a:sym typeface="Lucida Sans"/>
              </a:rPr>
              <a:t>Visitamos B3 – Brasil Bolsa Balcão, la principal plaza financiera de América Latina. Allí, las autoridades nos presentaron los avances hacia un mercado regulado de carbono en Brasil, la nueva taxonomía sostenible presentada en la COP30 y las tendencias globales en bonos Sustainability-Linked.</a:t>
            </a:r>
            <a:endParaRPr/>
          </a:p>
          <a:p>
            <a:pPr indent="0" lvl="0" marL="545465" marR="5080" rtl="0" algn="just">
              <a:lnSpc>
                <a:spcPct val="104200"/>
              </a:lnSpc>
              <a:spcBef>
                <a:spcPts val="1650"/>
              </a:spcBef>
              <a:spcAft>
                <a:spcPts val="0"/>
              </a:spcAft>
              <a:buNone/>
            </a:pPr>
            <a:r>
              <a:rPr lang="es-ES" sz="1200">
                <a:solidFill>
                  <a:srgbClr val="000000"/>
                </a:solidFill>
                <a:latin typeface="Lucida Sans"/>
                <a:ea typeface="Lucida Sans"/>
                <a:cs typeface="Lucida Sans"/>
                <a:sym typeface="Lucida Sans"/>
              </a:rPr>
              <a:t>Destacamos el doble rol de B3: como infraestructura que moviliza el mercado financiero y como empresa comprometida con la inclusión, la diversidad y la gobernanza responsable.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3" name="Shape 53"/>
        <p:cNvGrpSpPr/>
        <p:nvPr/>
      </p:nvGrpSpPr>
      <p:grpSpPr>
        <a:xfrm>
          <a:off x="0" y="0"/>
          <a:ext cx="0" cy="0"/>
          <a:chOff x="0" y="0"/>
          <a:chExt cx="0" cy="0"/>
        </a:xfrm>
      </p:grpSpPr>
      <p:sp>
        <p:nvSpPr>
          <p:cNvPr id="54" name="Google Shape;54;p2"/>
          <p:cNvSpPr/>
          <p:nvPr/>
        </p:nvSpPr>
        <p:spPr>
          <a:xfrm>
            <a:off x="1587500" y="2489200"/>
            <a:ext cx="367665" cy="367665"/>
          </a:xfrm>
          <a:custGeom>
            <a:rect b="b" l="l" r="r" t="t"/>
            <a:pathLst>
              <a:path extrusionOk="0" h="367664" w="367664">
                <a:moveTo>
                  <a:pt x="181319" y="0"/>
                </a:moveTo>
                <a:lnTo>
                  <a:pt x="134804" y="6572"/>
                </a:lnTo>
                <a:lnTo>
                  <a:pt x="90919" y="25067"/>
                </a:lnTo>
                <a:lnTo>
                  <a:pt x="52139" y="55454"/>
                </a:lnTo>
                <a:lnTo>
                  <a:pt x="22752" y="95001"/>
                </a:lnTo>
                <a:lnTo>
                  <a:pt x="5382" y="139347"/>
                </a:lnTo>
                <a:lnTo>
                  <a:pt x="0" y="186016"/>
                </a:lnTo>
                <a:lnTo>
                  <a:pt x="6572" y="232533"/>
                </a:lnTo>
                <a:lnTo>
                  <a:pt x="25067" y="276422"/>
                </a:lnTo>
                <a:lnTo>
                  <a:pt x="55454" y="315207"/>
                </a:lnTo>
                <a:lnTo>
                  <a:pt x="95001" y="344595"/>
                </a:lnTo>
                <a:lnTo>
                  <a:pt x="139347" y="361964"/>
                </a:lnTo>
                <a:lnTo>
                  <a:pt x="186016" y="367347"/>
                </a:lnTo>
                <a:lnTo>
                  <a:pt x="232533" y="360775"/>
                </a:lnTo>
                <a:lnTo>
                  <a:pt x="276422" y="342279"/>
                </a:lnTo>
                <a:lnTo>
                  <a:pt x="315207" y="311892"/>
                </a:lnTo>
                <a:lnTo>
                  <a:pt x="344590" y="272346"/>
                </a:lnTo>
                <a:lnTo>
                  <a:pt x="347927" y="263823"/>
                </a:lnTo>
                <a:lnTo>
                  <a:pt x="219881" y="263823"/>
                </a:lnTo>
                <a:lnTo>
                  <a:pt x="204666" y="248964"/>
                </a:lnTo>
                <a:lnTo>
                  <a:pt x="256645" y="195649"/>
                </a:lnTo>
                <a:lnTo>
                  <a:pt x="75825" y="195649"/>
                </a:lnTo>
                <a:lnTo>
                  <a:pt x="75787" y="174402"/>
                </a:lnTo>
                <a:lnTo>
                  <a:pt x="258743" y="172116"/>
                </a:lnTo>
                <a:lnTo>
                  <a:pt x="202990" y="117760"/>
                </a:lnTo>
                <a:lnTo>
                  <a:pt x="217836" y="102520"/>
                </a:lnTo>
                <a:lnTo>
                  <a:pt x="347154" y="102520"/>
                </a:lnTo>
                <a:lnTo>
                  <a:pt x="342267" y="90924"/>
                </a:lnTo>
                <a:lnTo>
                  <a:pt x="311880" y="52139"/>
                </a:lnTo>
                <a:lnTo>
                  <a:pt x="272333" y="22752"/>
                </a:lnTo>
                <a:lnTo>
                  <a:pt x="227987" y="5382"/>
                </a:lnTo>
                <a:lnTo>
                  <a:pt x="181319" y="0"/>
                </a:lnTo>
                <a:close/>
              </a:path>
              <a:path extrusionOk="0" h="367664" w="367664">
                <a:moveTo>
                  <a:pt x="347154" y="102520"/>
                </a:moveTo>
                <a:lnTo>
                  <a:pt x="217836" y="102520"/>
                </a:lnTo>
                <a:lnTo>
                  <a:pt x="299510" y="182149"/>
                </a:lnTo>
                <a:lnTo>
                  <a:pt x="219881" y="263823"/>
                </a:lnTo>
                <a:lnTo>
                  <a:pt x="347927" y="263823"/>
                </a:lnTo>
                <a:lnTo>
                  <a:pt x="361955" y="228000"/>
                </a:lnTo>
                <a:lnTo>
                  <a:pt x="367241" y="182149"/>
                </a:lnTo>
                <a:lnTo>
                  <a:pt x="367336" y="181330"/>
                </a:lnTo>
                <a:lnTo>
                  <a:pt x="360763" y="134813"/>
                </a:lnTo>
                <a:lnTo>
                  <a:pt x="347154" y="102520"/>
                </a:lnTo>
                <a:close/>
              </a:path>
              <a:path extrusionOk="0" h="367664" w="367664">
                <a:moveTo>
                  <a:pt x="259022" y="193211"/>
                </a:moveTo>
                <a:lnTo>
                  <a:pt x="75825" y="195649"/>
                </a:lnTo>
                <a:lnTo>
                  <a:pt x="256645" y="195649"/>
                </a:lnTo>
                <a:lnTo>
                  <a:pt x="259022" y="193211"/>
                </a:lnTo>
                <a:close/>
              </a:path>
            </a:pathLst>
          </a:custGeom>
          <a:solidFill>
            <a:srgbClr val="8BD244"/>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55" name="Google Shape;55;p2"/>
          <p:cNvSpPr/>
          <p:nvPr/>
        </p:nvSpPr>
        <p:spPr>
          <a:xfrm>
            <a:off x="1587500" y="4940935"/>
            <a:ext cx="367665" cy="367665"/>
          </a:xfrm>
          <a:custGeom>
            <a:rect b="b" l="l" r="r" t="t"/>
            <a:pathLst>
              <a:path extrusionOk="0" h="367664" w="367664">
                <a:moveTo>
                  <a:pt x="181319" y="0"/>
                </a:moveTo>
                <a:lnTo>
                  <a:pt x="134804" y="6572"/>
                </a:lnTo>
                <a:lnTo>
                  <a:pt x="90919" y="25067"/>
                </a:lnTo>
                <a:lnTo>
                  <a:pt x="52139" y="55454"/>
                </a:lnTo>
                <a:lnTo>
                  <a:pt x="22752" y="95001"/>
                </a:lnTo>
                <a:lnTo>
                  <a:pt x="5382" y="139347"/>
                </a:lnTo>
                <a:lnTo>
                  <a:pt x="0" y="186016"/>
                </a:lnTo>
                <a:lnTo>
                  <a:pt x="6572" y="232533"/>
                </a:lnTo>
                <a:lnTo>
                  <a:pt x="25067" y="276422"/>
                </a:lnTo>
                <a:lnTo>
                  <a:pt x="55454" y="315207"/>
                </a:lnTo>
                <a:lnTo>
                  <a:pt x="95001" y="344595"/>
                </a:lnTo>
                <a:lnTo>
                  <a:pt x="139347" y="361964"/>
                </a:lnTo>
                <a:lnTo>
                  <a:pt x="186016" y="367347"/>
                </a:lnTo>
                <a:lnTo>
                  <a:pt x="232533" y="360775"/>
                </a:lnTo>
                <a:lnTo>
                  <a:pt x="276422" y="342279"/>
                </a:lnTo>
                <a:lnTo>
                  <a:pt x="315207" y="311892"/>
                </a:lnTo>
                <a:lnTo>
                  <a:pt x="344590" y="272346"/>
                </a:lnTo>
                <a:lnTo>
                  <a:pt x="347927" y="263823"/>
                </a:lnTo>
                <a:lnTo>
                  <a:pt x="219881" y="263823"/>
                </a:lnTo>
                <a:lnTo>
                  <a:pt x="204666" y="248964"/>
                </a:lnTo>
                <a:lnTo>
                  <a:pt x="256645" y="195649"/>
                </a:lnTo>
                <a:lnTo>
                  <a:pt x="75825" y="195649"/>
                </a:lnTo>
                <a:lnTo>
                  <a:pt x="75787" y="174415"/>
                </a:lnTo>
                <a:lnTo>
                  <a:pt x="258743" y="172116"/>
                </a:lnTo>
                <a:lnTo>
                  <a:pt x="202990" y="117760"/>
                </a:lnTo>
                <a:lnTo>
                  <a:pt x="217836" y="102520"/>
                </a:lnTo>
                <a:lnTo>
                  <a:pt x="347154" y="102520"/>
                </a:lnTo>
                <a:lnTo>
                  <a:pt x="342267" y="90924"/>
                </a:lnTo>
                <a:lnTo>
                  <a:pt x="311880" y="52139"/>
                </a:lnTo>
                <a:lnTo>
                  <a:pt x="272333" y="22752"/>
                </a:lnTo>
                <a:lnTo>
                  <a:pt x="227987" y="5382"/>
                </a:lnTo>
                <a:lnTo>
                  <a:pt x="181319" y="0"/>
                </a:lnTo>
                <a:close/>
              </a:path>
              <a:path extrusionOk="0" h="367664" w="367664">
                <a:moveTo>
                  <a:pt x="347154" y="102520"/>
                </a:moveTo>
                <a:lnTo>
                  <a:pt x="217836" y="102520"/>
                </a:lnTo>
                <a:lnTo>
                  <a:pt x="299510" y="182149"/>
                </a:lnTo>
                <a:lnTo>
                  <a:pt x="219881" y="263823"/>
                </a:lnTo>
                <a:lnTo>
                  <a:pt x="347927" y="263823"/>
                </a:lnTo>
                <a:lnTo>
                  <a:pt x="361955" y="228000"/>
                </a:lnTo>
                <a:lnTo>
                  <a:pt x="367241" y="182149"/>
                </a:lnTo>
                <a:lnTo>
                  <a:pt x="367336" y="181330"/>
                </a:lnTo>
                <a:lnTo>
                  <a:pt x="360763" y="134813"/>
                </a:lnTo>
                <a:lnTo>
                  <a:pt x="347154" y="102520"/>
                </a:lnTo>
                <a:close/>
              </a:path>
              <a:path extrusionOk="0" h="367664" w="367664">
                <a:moveTo>
                  <a:pt x="259022" y="193211"/>
                </a:moveTo>
                <a:lnTo>
                  <a:pt x="75825" y="195649"/>
                </a:lnTo>
                <a:lnTo>
                  <a:pt x="256645" y="195649"/>
                </a:lnTo>
                <a:lnTo>
                  <a:pt x="259022" y="193211"/>
                </a:lnTo>
                <a:close/>
              </a:path>
            </a:pathLst>
          </a:custGeom>
          <a:solidFill>
            <a:srgbClr val="8BD244"/>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56" name="Google Shape;56;p2"/>
          <p:cNvPicPr preferRelativeResize="0"/>
          <p:nvPr/>
        </p:nvPicPr>
        <p:blipFill rotWithShape="1">
          <a:blip r:embed="rId3">
            <a:alphaModFix/>
          </a:blip>
          <a:srcRect b="0" l="0" r="0" t="0"/>
          <a:stretch/>
        </p:blipFill>
        <p:spPr>
          <a:xfrm>
            <a:off x="0" y="12114785"/>
            <a:ext cx="10794999" cy="1856717"/>
          </a:xfrm>
          <a:prstGeom prst="rect">
            <a:avLst/>
          </a:prstGeom>
          <a:noFill/>
          <a:ln>
            <a:noFill/>
          </a:ln>
        </p:spPr>
      </p:pic>
      <p:sp>
        <p:nvSpPr>
          <p:cNvPr id="57" name="Google Shape;57;p2"/>
          <p:cNvSpPr txBox="1"/>
          <p:nvPr/>
        </p:nvSpPr>
        <p:spPr>
          <a:xfrm>
            <a:off x="1725588" y="2433811"/>
            <a:ext cx="7153086" cy="8873263"/>
          </a:xfrm>
          <a:prstGeom prst="rect">
            <a:avLst/>
          </a:prstGeom>
          <a:noFill/>
          <a:ln>
            <a:noFill/>
          </a:ln>
        </p:spPr>
        <p:txBody>
          <a:bodyPr anchorCtr="0" anchor="t" bIns="0" lIns="0" spcFirstLastPara="1" rIns="0" wrap="square" tIns="5075">
            <a:spAutoFit/>
          </a:bodyPr>
          <a:lstStyle/>
          <a:p>
            <a:pPr indent="0" lvl="0" marL="545465" marR="5080" rtl="0" algn="just">
              <a:lnSpc>
                <a:spcPct val="104200"/>
              </a:lnSpc>
              <a:spcBef>
                <a:spcPts val="0"/>
              </a:spcBef>
              <a:spcAft>
                <a:spcPts val="0"/>
              </a:spcAft>
              <a:buSzPts val="1200"/>
              <a:buFont typeface="Arial Black"/>
              <a:buNone/>
            </a:pPr>
            <a:r>
              <a:rPr lang="es-ES" sz="1200">
                <a:latin typeface="Arial Black"/>
                <a:ea typeface="Arial Black"/>
                <a:cs typeface="Arial Black"/>
                <a:sym typeface="Arial Black"/>
              </a:rPr>
              <a:t>BASF: Innovación industrial: </a:t>
            </a:r>
            <a:r>
              <a:rPr lang="es-ES" sz="1200">
                <a:solidFill>
                  <a:srgbClr val="000000"/>
                </a:solidFill>
                <a:latin typeface="Lucida Sans"/>
                <a:ea typeface="Lucida Sans"/>
                <a:cs typeface="Lucida Sans"/>
                <a:sym typeface="Lucida Sans"/>
              </a:rPr>
              <a:t>Por la tarde, visitamos BASF y su Centro de Innovación ONONO, espacio de co-creación orientado a desarrollar soluciones sostenibles a lo largo de toda la cadena de valor.</a:t>
            </a:r>
            <a:endParaRPr/>
          </a:p>
          <a:p>
            <a:pPr indent="0" lvl="0" marL="545465" marR="5080" rtl="0" algn="just">
              <a:lnSpc>
                <a:spcPct val="104200"/>
              </a:lnSpc>
              <a:spcBef>
                <a:spcPts val="1650"/>
              </a:spcBef>
              <a:spcAft>
                <a:spcPts val="0"/>
              </a:spcAft>
              <a:buClr>
                <a:srgbClr val="000000"/>
              </a:buClr>
              <a:buSzPts val="1200"/>
              <a:buFont typeface="Lucida Sans"/>
              <a:buNone/>
            </a:pPr>
            <a:r>
              <a:rPr lang="es-ES" sz="1200">
                <a:solidFill>
                  <a:srgbClr val="000000"/>
                </a:solidFill>
                <a:latin typeface="Lucida Sans"/>
                <a:ea typeface="Lucida Sans"/>
                <a:cs typeface="Lucida Sans"/>
                <a:sym typeface="Lucida Sans"/>
              </a:rPr>
              <a:t>El equipo ejecutivo nos presentó los pilares de la estrategia global de sustentabilidad de la compañía, centrados en la reducción de la huella de carbono, la economía circular y la integración transversal de la sostenibilidad en la gestión corporativa. También incorporamos la mirada del sector químico con una presentación de ABIQUIM.</a:t>
            </a:r>
            <a:endParaRPr/>
          </a:p>
          <a:p>
            <a:pPr indent="0" lvl="0" marL="545465" marR="5080" rtl="0" algn="just">
              <a:lnSpc>
                <a:spcPct val="104200"/>
              </a:lnSpc>
              <a:spcBef>
                <a:spcPts val="1650"/>
              </a:spcBef>
              <a:spcAft>
                <a:spcPts val="0"/>
              </a:spcAft>
              <a:buClr>
                <a:srgbClr val="000000"/>
              </a:buClr>
              <a:buSzPts val="1200"/>
              <a:buFont typeface="Lucida Sans"/>
              <a:buNone/>
            </a:pPr>
            <a:r>
              <a:rPr lang="es-ES" sz="1200">
                <a:solidFill>
                  <a:srgbClr val="000000"/>
                </a:solidFill>
                <a:latin typeface="Lucida Sans"/>
                <a:ea typeface="Lucida Sans"/>
                <a:cs typeface="Lucida Sans"/>
                <a:sym typeface="Lucida Sans"/>
              </a:rPr>
              <a:t>En el encuentro también participaron Schneider Electric, presentando su iniciativa SBCOP30 para alinear al sector privado rumbo a la COP, y Pacto Global Red Brasil, que compartió las expectativas sobre el impacto de la conferencia climática en la región.</a:t>
            </a:r>
            <a:endParaRPr/>
          </a:p>
          <a:p>
            <a:pPr indent="0" lvl="0" marL="545465" marR="5080" rtl="0" algn="just">
              <a:lnSpc>
                <a:spcPct val="104200"/>
              </a:lnSpc>
              <a:spcBef>
                <a:spcPts val="1650"/>
              </a:spcBef>
              <a:spcAft>
                <a:spcPts val="0"/>
              </a:spcAft>
              <a:buClr>
                <a:srgbClr val="000000"/>
              </a:buClr>
              <a:buSzPts val="1200"/>
              <a:buFont typeface="Lucida Sans"/>
              <a:buNone/>
            </a:pPr>
            <a:r>
              <a:rPr b="1" lang="es-ES" sz="1200">
                <a:solidFill>
                  <a:srgbClr val="000000"/>
                </a:solidFill>
                <a:latin typeface="Lucida Sans"/>
                <a:ea typeface="Lucida Sans"/>
                <a:cs typeface="Lucida Sans"/>
                <a:sym typeface="Lucida Sans"/>
              </a:rPr>
              <a:t>Sostenibilidad en acción en Eurofarma</a:t>
            </a:r>
            <a:r>
              <a:rPr lang="es-ES" sz="1200">
                <a:solidFill>
                  <a:srgbClr val="000000"/>
                </a:solidFill>
                <a:latin typeface="Lucida Sans"/>
                <a:ea typeface="Lucida Sans"/>
                <a:cs typeface="Lucida Sans"/>
                <a:sym typeface="Lucida Sans"/>
              </a:rPr>
              <a:t>: Visitamos la planta de Eurofarma en Itapeví, farmacéutica más grande de Brasil y referente regional en innovación farmacéutica y gestión ambiental.</a:t>
            </a:r>
            <a:endParaRPr/>
          </a:p>
          <a:p>
            <a:pPr indent="0" lvl="0" marL="545465" marR="5080" rtl="0" algn="just">
              <a:lnSpc>
                <a:spcPct val="104200"/>
              </a:lnSpc>
              <a:spcBef>
                <a:spcPts val="1650"/>
              </a:spcBef>
              <a:spcAft>
                <a:spcPts val="0"/>
              </a:spcAft>
              <a:buClr>
                <a:srgbClr val="000000"/>
              </a:buClr>
              <a:buSzPts val="1200"/>
              <a:buFont typeface="Lucida Sans"/>
              <a:buNone/>
            </a:pPr>
            <a:r>
              <a:rPr lang="es-ES" sz="1200">
                <a:solidFill>
                  <a:srgbClr val="000000"/>
                </a:solidFill>
                <a:latin typeface="Lucida Sans"/>
                <a:ea typeface="Lucida Sans"/>
                <a:cs typeface="Lucida Sans"/>
                <a:sym typeface="Lucida Sans"/>
              </a:rPr>
              <a:t>Conocimos los tres pilares de su estrategia de sostenibilidad: eficiencia operativa orientada a reducir el uso de recursos y fomentar la economía circular; compromiso climático hacia la neutralidad de emisiones y el uso de energías renovables; y una cartera de productos sustentables identificados con el sello "+Verde", que promueve envases y medicamentos de menor impacto ambiental.</a:t>
            </a:r>
            <a:endParaRPr/>
          </a:p>
          <a:p>
            <a:pPr indent="0" lvl="0" marL="545465" marR="5080" rtl="0" algn="just">
              <a:lnSpc>
                <a:spcPct val="104200"/>
              </a:lnSpc>
              <a:spcBef>
                <a:spcPts val="1650"/>
              </a:spcBef>
              <a:spcAft>
                <a:spcPts val="0"/>
              </a:spcAft>
              <a:buClr>
                <a:srgbClr val="000000"/>
              </a:buClr>
              <a:buSzPts val="1200"/>
              <a:buFont typeface="Lucida Sans"/>
              <a:buNone/>
            </a:pPr>
            <a:r>
              <a:rPr lang="es-ES" sz="1200">
                <a:solidFill>
                  <a:srgbClr val="000000"/>
                </a:solidFill>
                <a:latin typeface="Lucida Sans"/>
                <a:ea typeface="Lucida Sans"/>
                <a:cs typeface="Lucida Sans"/>
                <a:sym typeface="Lucida Sans"/>
              </a:rPr>
              <a:t>A través del Instituto Eurofarma, también conocimos los programas educativos y de inclusión social que la compañía impulsa, fortaleciendo su compromiso con el desarrollo sostenible.</a:t>
            </a:r>
            <a:endParaRPr/>
          </a:p>
          <a:p>
            <a:pPr indent="0" lvl="0" marL="545465" marR="5080" rtl="0" algn="just">
              <a:lnSpc>
                <a:spcPct val="104200"/>
              </a:lnSpc>
              <a:spcBef>
                <a:spcPts val="1650"/>
              </a:spcBef>
              <a:spcAft>
                <a:spcPts val="0"/>
              </a:spcAft>
              <a:buClr>
                <a:srgbClr val="000000"/>
              </a:buClr>
              <a:buSzPts val="1200"/>
              <a:buFont typeface="Lucida Sans"/>
              <a:buNone/>
            </a:pPr>
            <a:r>
              <a:rPr b="1" lang="es-ES" sz="1200">
                <a:solidFill>
                  <a:srgbClr val="000000"/>
                </a:solidFill>
                <a:latin typeface="Lucida Sans"/>
                <a:ea typeface="Lucida Sans"/>
                <a:cs typeface="Lucida Sans"/>
                <a:sym typeface="Lucida Sans"/>
              </a:rPr>
              <a:t>Regeneración como el nuevo rumbo junto a Natura: </a:t>
            </a:r>
            <a:r>
              <a:rPr lang="es-ES" sz="1200">
                <a:solidFill>
                  <a:srgbClr val="000000"/>
                </a:solidFill>
                <a:latin typeface="Lucida Sans"/>
                <a:ea typeface="Lucida Sans"/>
                <a:cs typeface="Lucida Sans"/>
                <a:sym typeface="Lucida Sans"/>
              </a:rPr>
              <a:t>Cerramos la misión en la sede central de Natura, ícono regional de la sostenibilidad y la bioeconomía.</a:t>
            </a:r>
            <a:endParaRPr/>
          </a:p>
          <a:p>
            <a:pPr indent="0" lvl="0" marL="545465" marR="5080" rtl="0" algn="just">
              <a:lnSpc>
                <a:spcPct val="104200"/>
              </a:lnSpc>
              <a:spcBef>
                <a:spcPts val="1650"/>
              </a:spcBef>
              <a:spcAft>
                <a:spcPts val="0"/>
              </a:spcAft>
              <a:buClr>
                <a:srgbClr val="000000"/>
              </a:buClr>
              <a:buSzPts val="1200"/>
              <a:buFont typeface="Lucida Sans"/>
              <a:buNone/>
            </a:pPr>
            <a:r>
              <a:rPr lang="es-ES" sz="1200">
                <a:solidFill>
                  <a:srgbClr val="000000"/>
                </a:solidFill>
                <a:latin typeface="Lucida Sans"/>
                <a:ea typeface="Lucida Sans"/>
                <a:cs typeface="Lucida Sans"/>
                <a:sym typeface="Lucida Sans"/>
              </a:rPr>
              <a:t>Allí conocimos el Centro de Investigación e Innovación de Activos Naturales, el vivero de especies nativas y el centro de desarrollo de fragancias —una experiencia sensorial que resume la esencia de la marca.</a:t>
            </a:r>
            <a:endParaRPr/>
          </a:p>
          <a:p>
            <a:pPr indent="0" lvl="0" marL="545465" marR="5080" rtl="0" algn="just">
              <a:lnSpc>
                <a:spcPct val="104200"/>
              </a:lnSpc>
              <a:spcBef>
                <a:spcPts val="1650"/>
              </a:spcBef>
              <a:spcAft>
                <a:spcPts val="0"/>
              </a:spcAft>
              <a:buClr>
                <a:srgbClr val="000000"/>
              </a:buClr>
              <a:buSzPts val="1200"/>
              <a:buFont typeface="Lucida Sans"/>
              <a:buNone/>
            </a:pPr>
            <a:r>
              <a:rPr lang="es-ES" sz="1200">
                <a:solidFill>
                  <a:srgbClr val="000000"/>
                </a:solidFill>
                <a:latin typeface="Lucida Sans"/>
                <a:ea typeface="Lucida Sans"/>
                <a:cs typeface="Lucida Sans"/>
                <a:sym typeface="Lucida Sans"/>
              </a:rPr>
              <a:t>Natura compartió con nosotros su estrategia de regeneración hacia 2050, basada en la creación de valor positivo ambiental, social y financiero, y en el desarrollo de negocios regenerativos vinculados a la biodiversidad amazónica.</a:t>
            </a:r>
            <a:endParaRPr/>
          </a:p>
          <a:p>
            <a:pPr indent="0" lvl="0" marL="545465" marR="5080" rtl="0" algn="just">
              <a:lnSpc>
                <a:spcPct val="104200"/>
              </a:lnSpc>
              <a:spcBef>
                <a:spcPts val="1650"/>
              </a:spcBef>
              <a:spcAft>
                <a:spcPts val="0"/>
              </a:spcAft>
              <a:buClr>
                <a:srgbClr val="000000"/>
              </a:buClr>
              <a:buSzPts val="1200"/>
              <a:buFont typeface="Lucida Sans"/>
              <a:buNone/>
            </a:pPr>
            <a:r>
              <a:rPr lang="es-ES" sz="1200">
                <a:solidFill>
                  <a:srgbClr val="000000"/>
                </a:solidFill>
                <a:latin typeface="Lucida Sans"/>
                <a:ea typeface="Lucida Sans"/>
                <a:cs typeface="Lucida Sans"/>
                <a:sym typeface="Lucida Sans"/>
              </a:rPr>
              <a:t>Confirmaron su compromiso de convertirse en una empresa plenamente regenerativa hacia 2050, con foco en la creación de valor positivo en los ámbitos financiero, humano, social y natural. Entre sus iniciativas destacamos el Parque de Bioeconomía e Innovación de la Amazonia, primer parque tecnológico del mundo dedicado a la bioeconomía forestal, que integra ciencia, tecnología y saberes tradicionales para transformar la biodiversidad amazónica en negocios sostenibles.</a:t>
            </a:r>
            <a:endParaRPr sz="1200">
              <a:solidFill>
                <a:srgbClr val="000000"/>
              </a:solidFill>
              <a:latin typeface="Lucida Sans"/>
              <a:ea typeface="Lucida Sans"/>
              <a:cs typeface="Lucida Sans"/>
              <a:sym typeface="Lucida Sans"/>
            </a:endParaRPr>
          </a:p>
          <a:p>
            <a:pPr indent="0" lvl="0" marL="12700" marR="66675" rtl="0" algn="l">
              <a:lnSpc>
                <a:spcPct val="100000"/>
              </a:lnSpc>
              <a:spcBef>
                <a:spcPts val="40"/>
              </a:spcBef>
              <a:spcAft>
                <a:spcPts val="0"/>
              </a:spcAft>
              <a:buNone/>
            </a:pPr>
            <a:r>
              <a:t/>
            </a:r>
            <a:endParaRPr sz="1200">
              <a:latin typeface="Lucida Sans"/>
              <a:ea typeface="Lucida Sans"/>
              <a:cs typeface="Lucida Sans"/>
              <a:sym typeface="Lucida Sans"/>
            </a:endParaRPr>
          </a:p>
        </p:txBody>
      </p:sp>
      <p:sp>
        <p:nvSpPr>
          <p:cNvPr id="58" name="Google Shape;58;p2"/>
          <p:cNvSpPr txBox="1"/>
          <p:nvPr/>
        </p:nvSpPr>
        <p:spPr>
          <a:xfrm>
            <a:off x="1738288" y="6373346"/>
            <a:ext cx="250825" cy="1516380"/>
          </a:xfrm>
          <a:prstGeom prst="rect">
            <a:avLst/>
          </a:prstGeom>
          <a:noFill/>
          <a:ln>
            <a:noFill/>
          </a:ln>
        </p:spPr>
        <p:txBody>
          <a:bodyPr anchorCtr="0" anchor="t" bIns="0" lIns="0" spcFirstLastPara="1" rIns="0" wrap="square" tIns="285100">
            <a:spAutoFit/>
          </a:bodyPr>
          <a:lstStyle/>
          <a:p>
            <a:pPr indent="0" lvl="0" marL="50800" rtl="0" algn="l">
              <a:lnSpc>
                <a:spcPct val="100000"/>
              </a:lnSpc>
              <a:spcBef>
                <a:spcPts val="0"/>
              </a:spcBef>
              <a:spcAft>
                <a:spcPts val="0"/>
              </a:spcAft>
              <a:buNone/>
            </a:pPr>
            <a:r>
              <a:t/>
            </a:r>
            <a:endParaRPr sz="3100">
              <a:latin typeface="Arial Black"/>
              <a:ea typeface="Arial Black"/>
              <a:cs typeface="Arial Black"/>
              <a:sym typeface="Arial Black"/>
            </a:endParaRPr>
          </a:p>
          <a:p>
            <a:pPr indent="0" lvl="0" marL="12700" rtl="0" algn="l">
              <a:lnSpc>
                <a:spcPct val="100000"/>
              </a:lnSpc>
              <a:spcBef>
                <a:spcPts val="2150"/>
              </a:spcBef>
              <a:spcAft>
                <a:spcPts val="0"/>
              </a:spcAft>
              <a:buNone/>
            </a:pPr>
            <a:r>
              <a:t/>
            </a:r>
            <a:endParaRPr sz="3100">
              <a:latin typeface="Arial Black"/>
              <a:ea typeface="Arial Black"/>
              <a:cs typeface="Arial Black"/>
              <a:sym typeface="Arial Black"/>
            </a:endParaRPr>
          </a:p>
        </p:txBody>
      </p:sp>
      <p:sp>
        <p:nvSpPr>
          <p:cNvPr id="59" name="Google Shape;59;p2"/>
          <p:cNvSpPr/>
          <p:nvPr/>
        </p:nvSpPr>
        <p:spPr>
          <a:xfrm>
            <a:off x="1587500" y="7684135"/>
            <a:ext cx="367665" cy="367665"/>
          </a:xfrm>
          <a:custGeom>
            <a:rect b="b" l="l" r="r" t="t"/>
            <a:pathLst>
              <a:path extrusionOk="0" h="367664" w="367664">
                <a:moveTo>
                  <a:pt x="181319" y="0"/>
                </a:moveTo>
                <a:lnTo>
                  <a:pt x="134804" y="6572"/>
                </a:lnTo>
                <a:lnTo>
                  <a:pt x="90919" y="25067"/>
                </a:lnTo>
                <a:lnTo>
                  <a:pt x="52139" y="55454"/>
                </a:lnTo>
                <a:lnTo>
                  <a:pt x="22752" y="95001"/>
                </a:lnTo>
                <a:lnTo>
                  <a:pt x="5382" y="139347"/>
                </a:lnTo>
                <a:lnTo>
                  <a:pt x="0" y="186016"/>
                </a:lnTo>
                <a:lnTo>
                  <a:pt x="6572" y="232533"/>
                </a:lnTo>
                <a:lnTo>
                  <a:pt x="25067" y="276422"/>
                </a:lnTo>
                <a:lnTo>
                  <a:pt x="55454" y="315207"/>
                </a:lnTo>
                <a:lnTo>
                  <a:pt x="95001" y="344595"/>
                </a:lnTo>
                <a:lnTo>
                  <a:pt x="139347" y="361964"/>
                </a:lnTo>
                <a:lnTo>
                  <a:pt x="186016" y="367347"/>
                </a:lnTo>
                <a:lnTo>
                  <a:pt x="232533" y="360775"/>
                </a:lnTo>
                <a:lnTo>
                  <a:pt x="276422" y="342279"/>
                </a:lnTo>
                <a:lnTo>
                  <a:pt x="315207" y="311892"/>
                </a:lnTo>
                <a:lnTo>
                  <a:pt x="344590" y="272346"/>
                </a:lnTo>
                <a:lnTo>
                  <a:pt x="347927" y="263823"/>
                </a:lnTo>
                <a:lnTo>
                  <a:pt x="219881" y="263823"/>
                </a:lnTo>
                <a:lnTo>
                  <a:pt x="204666" y="248964"/>
                </a:lnTo>
                <a:lnTo>
                  <a:pt x="256645" y="195649"/>
                </a:lnTo>
                <a:lnTo>
                  <a:pt x="75825" y="195649"/>
                </a:lnTo>
                <a:lnTo>
                  <a:pt x="75787" y="174415"/>
                </a:lnTo>
                <a:lnTo>
                  <a:pt x="258743" y="172116"/>
                </a:lnTo>
                <a:lnTo>
                  <a:pt x="202990" y="117760"/>
                </a:lnTo>
                <a:lnTo>
                  <a:pt x="217836" y="102520"/>
                </a:lnTo>
                <a:lnTo>
                  <a:pt x="347154" y="102520"/>
                </a:lnTo>
                <a:lnTo>
                  <a:pt x="342267" y="90924"/>
                </a:lnTo>
                <a:lnTo>
                  <a:pt x="311880" y="52139"/>
                </a:lnTo>
                <a:lnTo>
                  <a:pt x="272333" y="22752"/>
                </a:lnTo>
                <a:lnTo>
                  <a:pt x="227987" y="5382"/>
                </a:lnTo>
                <a:lnTo>
                  <a:pt x="181319" y="0"/>
                </a:lnTo>
                <a:close/>
              </a:path>
              <a:path extrusionOk="0" h="367664" w="367664">
                <a:moveTo>
                  <a:pt x="347154" y="102520"/>
                </a:moveTo>
                <a:lnTo>
                  <a:pt x="217836" y="102520"/>
                </a:lnTo>
                <a:lnTo>
                  <a:pt x="299510" y="182149"/>
                </a:lnTo>
                <a:lnTo>
                  <a:pt x="219881" y="263823"/>
                </a:lnTo>
                <a:lnTo>
                  <a:pt x="347927" y="263823"/>
                </a:lnTo>
                <a:lnTo>
                  <a:pt x="361955" y="228000"/>
                </a:lnTo>
                <a:lnTo>
                  <a:pt x="367241" y="182149"/>
                </a:lnTo>
                <a:lnTo>
                  <a:pt x="367336" y="181330"/>
                </a:lnTo>
                <a:lnTo>
                  <a:pt x="360763" y="134813"/>
                </a:lnTo>
                <a:lnTo>
                  <a:pt x="347154" y="102520"/>
                </a:lnTo>
                <a:close/>
              </a:path>
              <a:path extrusionOk="0" h="367664" w="367664">
                <a:moveTo>
                  <a:pt x="259022" y="193211"/>
                </a:moveTo>
                <a:lnTo>
                  <a:pt x="75825" y="195649"/>
                </a:lnTo>
                <a:lnTo>
                  <a:pt x="256645" y="195649"/>
                </a:lnTo>
                <a:lnTo>
                  <a:pt x="259022" y="193211"/>
                </a:lnTo>
                <a:close/>
              </a:path>
            </a:pathLst>
          </a:custGeom>
          <a:solidFill>
            <a:srgbClr val="8BD244"/>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3" name="Shape 63"/>
        <p:cNvGrpSpPr/>
        <p:nvPr/>
      </p:nvGrpSpPr>
      <p:grpSpPr>
        <a:xfrm>
          <a:off x="0" y="0"/>
          <a:ext cx="0" cy="0"/>
          <a:chOff x="0" y="0"/>
          <a:chExt cx="0" cy="0"/>
        </a:xfrm>
      </p:grpSpPr>
      <p:pic>
        <p:nvPicPr>
          <p:cNvPr id="64" name="Google Shape;64;p3"/>
          <p:cNvPicPr preferRelativeResize="0"/>
          <p:nvPr/>
        </p:nvPicPr>
        <p:blipFill rotWithShape="1">
          <a:blip r:embed="rId3">
            <a:alphaModFix/>
          </a:blip>
          <a:srcRect b="0" l="0" r="0" t="0"/>
          <a:stretch/>
        </p:blipFill>
        <p:spPr>
          <a:xfrm>
            <a:off x="0" y="12114785"/>
            <a:ext cx="10794999" cy="1856717"/>
          </a:xfrm>
          <a:prstGeom prst="rect">
            <a:avLst/>
          </a:prstGeom>
          <a:noFill/>
          <a:ln>
            <a:noFill/>
          </a:ln>
        </p:spPr>
      </p:pic>
      <p:grpSp>
        <p:nvGrpSpPr>
          <p:cNvPr id="65" name="Google Shape;65;p3"/>
          <p:cNvGrpSpPr/>
          <p:nvPr/>
        </p:nvGrpSpPr>
        <p:grpSpPr>
          <a:xfrm>
            <a:off x="4888276" y="11547134"/>
            <a:ext cx="1252398" cy="176869"/>
            <a:chOff x="4888276" y="11547134"/>
            <a:chExt cx="1252398" cy="176869"/>
          </a:xfrm>
        </p:grpSpPr>
        <p:sp>
          <p:nvSpPr>
            <p:cNvPr id="66" name="Google Shape;66;p3"/>
            <p:cNvSpPr/>
            <p:nvPr/>
          </p:nvSpPr>
          <p:spPr>
            <a:xfrm>
              <a:off x="5679453" y="11554294"/>
              <a:ext cx="142875" cy="166370"/>
            </a:xfrm>
            <a:custGeom>
              <a:rect b="b" l="l" r="r" t="t"/>
              <a:pathLst>
                <a:path extrusionOk="0" h="166370" w="142875">
                  <a:moveTo>
                    <a:pt x="142798" y="165100"/>
                  </a:moveTo>
                  <a:lnTo>
                    <a:pt x="142671" y="165100"/>
                  </a:lnTo>
                  <a:lnTo>
                    <a:pt x="142671" y="88900"/>
                  </a:lnTo>
                  <a:lnTo>
                    <a:pt x="142176" y="88900"/>
                  </a:lnTo>
                  <a:lnTo>
                    <a:pt x="142176" y="83820"/>
                  </a:lnTo>
                  <a:lnTo>
                    <a:pt x="142240" y="66040"/>
                  </a:lnTo>
                  <a:lnTo>
                    <a:pt x="142735" y="66040"/>
                  </a:lnTo>
                  <a:lnTo>
                    <a:pt x="142735" y="0"/>
                  </a:lnTo>
                  <a:lnTo>
                    <a:pt x="112420" y="0"/>
                  </a:lnTo>
                  <a:lnTo>
                    <a:pt x="112420" y="66040"/>
                  </a:lnTo>
                  <a:lnTo>
                    <a:pt x="30137" y="66040"/>
                  </a:lnTo>
                  <a:lnTo>
                    <a:pt x="30137" y="0"/>
                  </a:lnTo>
                  <a:lnTo>
                    <a:pt x="63" y="0"/>
                  </a:lnTo>
                  <a:lnTo>
                    <a:pt x="63" y="66040"/>
                  </a:lnTo>
                  <a:lnTo>
                    <a:pt x="558" y="66040"/>
                  </a:lnTo>
                  <a:lnTo>
                    <a:pt x="558" y="83820"/>
                  </a:lnTo>
                  <a:lnTo>
                    <a:pt x="622" y="88900"/>
                  </a:lnTo>
                  <a:lnTo>
                    <a:pt x="139" y="88900"/>
                  </a:lnTo>
                  <a:lnTo>
                    <a:pt x="139" y="165100"/>
                  </a:lnTo>
                  <a:lnTo>
                    <a:pt x="0" y="165100"/>
                  </a:lnTo>
                  <a:lnTo>
                    <a:pt x="0" y="166370"/>
                  </a:lnTo>
                  <a:lnTo>
                    <a:pt x="30048" y="166370"/>
                  </a:lnTo>
                  <a:lnTo>
                    <a:pt x="30048" y="165100"/>
                  </a:lnTo>
                  <a:lnTo>
                    <a:pt x="30010" y="88900"/>
                  </a:lnTo>
                  <a:lnTo>
                    <a:pt x="112547" y="88900"/>
                  </a:lnTo>
                  <a:lnTo>
                    <a:pt x="112547" y="165100"/>
                  </a:lnTo>
                  <a:lnTo>
                    <a:pt x="112509" y="166370"/>
                  </a:lnTo>
                  <a:lnTo>
                    <a:pt x="142798" y="166370"/>
                  </a:lnTo>
                  <a:lnTo>
                    <a:pt x="142798" y="165100"/>
                  </a:lnTo>
                  <a:close/>
                </a:path>
              </a:pathLst>
            </a:custGeom>
            <a:solidFill>
              <a:srgbClr val="0EC3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67" name="Google Shape;67;p3"/>
            <p:cNvPicPr preferRelativeResize="0"/>
            <p:nvPr/>
          </p:nvPicPr>
          <p:blipFill rotWithShape="1">
            <a:blip r:embed="rId4">
              <a:alphaModFix/>
            </a:blip>
            <a:srcRect b="0" l="0" r="0" t="0"/>
            <a:stretch/>
          </p:blipFill>
          <p:spPr>
            <a:xfrm>
              <a:off x="5846398" y="11553684"/>
              <a:ext cx="133629" cy="170319"/>
            </a:xfrm>
            <a:prstGeom prst="rect">
              <a:avLst/>
            </a:prstGeom>
            <a:noFill/>
            <a:ln>
              <a:noFill/>
            </a:ln>
          </p:spPr>
        </p:pic>
        <p:pic>
          <p:nvPicPr>
            <p:cNvPr id="68" name="Google Shape;68;p3"/>
            <p:cNvPicPr preferRelativeResize="0"/>
            <p:nvPr/>
          </p:nvPicPr>
          <p:blipFill rotWithShape="1">
            <a:blip r:embed="rId5">
              <a:alphaModFix/>
            </a:blip>
            <a:srcRect b="0" l="0" r="0" t="0"/>
            <a:stretch/>
          </p:blipFill>
          <p:spPr>
            <a:xfrm>
              <a:off x="6004099" y="11553679"/>
              <a:ext cx="136575" cy="166979"/>
            </a:xfrm>
            <a:prstGeom prst="rect">
              <a:avLst/>
            </a:prstGeom>
            <a:noFill/>
            <a:ln>
              <a:noFill/>
            </a:ln>
          </p:spPr>
        </p:pic>
        <p:pic>
          <p:nvPicPr>
            <p:cNvPr id="69" name="Google Shape;69;p3"/>
            <p:cNvPicPr preferRelativeResize="0"/>
            <p:nvPr/>
          </p:nvPicPr>
          <p:blipFill rotWithShape="1">
            <a:blip r:embed="rId6">
              <a:alphaModFix/>
            </a:blip>
            <a:srcRect b="0" l="0" r="0" t="0"/>
            <a:stretch/>
          </p:blipFill>
          <p:spPr>
            <a:xfrm>
              <a:off x="5229037" y="11551921"/>
              <a:ext cx="115023" cy="165087"/>
            </a:xfrm>
            <a:prstGeom prst="rect">
              <a:avLst/>
            </a:prstGeom>
            <a:noFill/>
            <a:ln>
              <a:noFill/>
            </a:ln>
          </p:spPr>
        </p:pic>
        <p:pic>
          <p:nvPicPr>
            <p:cNvPr id="70" name="Google Shape;70;p3"/>
            <p:cNvPicPr preferRelativeResize="0"/>
            <p:nvPr/>
          </p:nvPicPr>
          <p:blipFill rotWithShape="1">
            <a:blip r:embed="rId7">
              <a:alphaModFix/>
            </a:blip>
            <a:srcRect b="0" l="0" r="0" t="0"/>
            <a:stretch/>
          </p:blipFill>
          <p:spPr>
            <a:xfrm>
              <a:off x="5368019" y="11551921"/>
              <a:ext cx="115023" cy="165087"/>
            </a:xfrm>
            <a:prstGeom prst="rect">
              <a:avLst/>
            </a:prstGeom>
            <a:noFill/>
            <a:ln>
              <a:noFill/>
            </a:ln>
          </p:spPr>
        </p:pic>
        <p:pic>
          <p:nvPicPr>
            <p:cNvPr id="71" name="Google Shape;71;p3"/>
            <p:cNvPicPr preferRelativeResize="0"/>
            <p:nvPr/>
          </p:nvPicPr>
          <p:blipFill rotWithShape="1">
            <a:blip r:embed="rId8">
              <a:alphaModFix/>
            </a:blip>
            <a:srcRect b="0" l="0" r="0" t="0"/>
            <a:stretch/>
          </p:blipFill>
          <p:spPr>
            <a:xfrm>
              <a:off x="5506999" y="11551925"/>
              <a:ext cx="143878" cy="165087"/>
            </a:xfrm>
            <a:prstGeom prst="rect">
              <a:avLst/>
            </a:prstGeom>
            <a:noFill/>
            <a:ln>
              <a:noFill/>
            </a:ln>
          </p:spPr>
        </p:pic>
        <p:pic>
          <p:nvPicPr>
            <p:cNvPr id="72" name="Google Shape;72;p3"/>
            <p:cNvPicPr preferRelativeResize="0"/>
            <p:nvPr/>
          </p:nvPicPr>
          <p:blipFill rotWithShape="1">
            <a:blip r:embed="rId9">
              <a:alphaModFix/>
            </a:blip>
            <a:srcRect b="0" l="0" r="0" t="0"/>
            <a:stretch/>
          </p:blipFill>
          <p:spPr>
            <a:xfrm>
              <a:off x="5076065" y="11549580"/>
              <a:ext cx="129844" cy="165214"/>
            </a:xfrm>
            <a:prstGeom prst="rect">
              <a:avLst/>
            </a:prstGeom>
            <a:noFill/>
            <a:ln>
              <a:noFill/>
            </a:ln>
          </p:spPr>
        </p:pic>
        <p:pic>
          <p:nvPicPr>
            <p:cNvPr id="73" name="Google Shape;73;p3"/>
            <p:cNvPicPr preferRelativeResize="0"/>
            <p:nvPr/>
          </p:nvPicPr>
          <p:blipFill rotWithShape="1">
            <a:blip r:embed="rId10">
              <a:alphaModFix/>
            </a:blip>
            <a:srcRect b="0" l="0" r="0" t="0"/>
            <a:stretch/>
          </p:blipFill>
          <p:spPr>
            <a:xfrm>
              <a:off x="4888276" y="11547134"/>
              <a:ext cx="161858" cy="172872"/>
            </a:xfrm>
            <a:prstGeom prst="rect">
              <a:avLst/>
            </a:prstGeom>
            <a:noFill/>
            <a:ln>
              <a:noFill/>
            </a:ln>
          </p:spPr>
        </p:pic>
      </p:grpSp>
      <p:grpSp>
        <p:nvGrpSpPr>
          <p:cNvPr id="74" name="Google Shape;74;p3"/>
          <p:cNvGrpSpPr/>
          <p:nvPr/>
        </p:nvGrpSpPr>
        <p:grpSpPr>
          <a:xfrm>
            <a:off x="4760959" y="10544606"/>
            <a:ext cx="1602639" cy="912361"/>
            <a:chOff x="4760959" y="10544606"/>
            <a:chExt cx="1602639" cy="912361"/>
          </a:xfrm>
        </p:grpSpPr>
        <p:pic>
          <p:nvPicPr>
            <p:cNvPr id="75" name="Google Shape;75;p3"/>
            <p:cNvPicPr preferRelativeResize="0"/>
            <p:nvPr/>
          </p:nvPicPr>
          <p:blipFill rotWithShape="1">
            <a:blip r:embed="rId11">
              <a:alphaModFix/>
            </a:blip>
            <a:srcRect b="0" l="0" r="0" t="0"/>
            <a:stretch/>
          </p:blipFill>
          <p:spPr>
            <a:xfrm>
              <a:off x="5156328" y="10544606"/>
              <a:ext cx="1207270" cy="912361"/>
            </a:xfrm>
            <a:prstGeom prst="rect">
              <a:avLst/>
            </a:prstGeom>
            <a:noFill/>
            <a:ln>
              <a:noFill/>
            </a:ln>
          </p:spPr>
        </p:pic>
        <p:pic>
          <p:nvPicPr>
            <p:cNvPr id="76" name="Google Shape;76;p3"/>
            <p:cNvPicPr preferRelativeResize="0"/>
            <p:nvPr/>
          </p:nvPicPr>
          <p:blipFill rotWithShape="1">
            <a:blip r:embed="rId12">
              <a:alphaModFix/>
            </a:blip>
            <a:srcRect b="0" l="0" r="0" t="0"/>
            <a:stretch/>
          </p:blipFill>
          <p:spPr>
            <a:xfrm>
              <a:off x="4760959" y="11214097"/>
              <a:ext cx="358731" cy="241415"/>
            </a:xfrm>
            <a:prstGeom prst="rect">
              <a:avLst/>
            </a:prstGeom>
            <a:noFill/>
            <a:ln>
              <a:noFill/>
            </a:ln>
          </p:spPr>
        </p:pic>
      </p:grpSp>
      <p:sp>
        <p:nvSpPr>
          <p:cNvPr id="77" name="Google Shape;77;p3"/>
          <p:cNvSpPr txBox="1"/>
          <p:nvPr/>
        </p:nvSpPr>
        <p:spPr>
          <a:xfrm>
            <a:off x="1713323" y="5774206"/>
            <a:ext cx="7768651" cy="3231654"/>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rgbClr val="3F9425"/>
              </a:buClr>
              <a:buSzPts val="1700"/>
              <a:buFont typeface="Arial"/>
              <a:buNone/>
            </a:pPr>
            <a:r>
              <a:rPr lang="es-ES" sz="1700">
                <a:solidFill>
                  <a:srgbClr val="3F9425"/>
                </a:solidFill>
                <a:latin typeface="Arial"/>
                <a:ea typeface="Arial"/>
                <a:cs typeface="Arial"/>
                <a:sym typeface="Arial"/>
              </a:rPr>
              <a:t>A lo largo de tres días, logramos fortalecer vínculos empresariales y académicos, generar espacios de diálogo y cooperación, y explorar oportunidades de inversión y desarrollo conjunto en el marco de la transición hacia una economía baja en carbono.</a:t>
            </a:r>
            <a:endParaRPr/>
          </a:p>
          <a:p>
            <a:pPr indent="0" lvl="0" marL="0" rtl="0" algn="l">
              <a:spcBef>
                <a:spcPts val="0"/>
              </a:spcBef>
              <a:spcAft>
                <a:spcPts val="0"/>
              </a:spcAft>
              <a:buSzPts val="1700"/>
              <a:buFont typeface="Arial"/>
              <a:buNone/>
            </a:pPr>
            <a:r>
              <a:t/>
            </a:r>
            <a:endParaRPr sz="1700">
              <a:solidFill>
                <a:srgbClr val="3F9425"/>
              </a:solidFill>
              <a:latin typeface="Arial"/>
              <a:ea typeface="Arial"/>
              <a:cs typeface="Arial"/>
              <a:sym typeface="Arial"/>
            </a:endParaRPr>
          </a:p>
          <a:p>
            <a:pPr indent="0" lvl="0" marL="0" rtl="0" algn="l">
              <a:spcBef>
                <a:spcPts val="0"/>
              </a:spcBef>
              <a:spcAft>
                <a:spcPts val="0"/>
              </a:spcAft>
              <a:buClr>
                <a:srgbClr val="3F9425"/>
              </a:buClr>
              <a:buSzPts val="1700"/>
              <a:buFont typeface="Arial"/>
              <a:buNone/>
            </a:pPr>
            <a:r>
              <a:rPr i="1" lang="es-ES" sz="1700">
                <a:solidFill>
                  <a:srgbClr val="3F9425"/>
                </a:solidFill>
                <a:latin typeface="Arial"/>
                <a:ea typeface="Arial"/>
                <a:cs typeface="Arial"/>
                <a:sym typeface="Arial"/>
              </a:rPr>
              <a:t>"El futuro sostenible de América Latina se construye a través de la acción conjunta entre empresas, gobiernos y sociedad civil</a:t>
            </a:r>
            <a:r>
              <a:rPr lang="es-ES" sz="1700">
                <a:solidFill>
                  <a:srgbClr val="3F9425"/>
                </a:solidFill>
                <a:latin typeface="Arial"/>
                <a:ea typeface="Arial"/>
                <a:cs typeface="Arial"/>
                <a:sym typeface="Arial"/>
              </a:rPr>
              <a:t>", destacó Analía Canale, Directora Ejecutiva de CAMBRAS, al cierre de la misión.</a:t>
            </a:r>
            <a:endParaRPr/>
          </a:p>
          <a:p>
            <a:pPr indent="0" lvl="0" marL="0" rtl="0" algn="l">
              <a:spcBef>
                <a:spcPts val="0"/>
              </a:spcBef>
              <a:spcAft>
                <a:spcPts val="0"/>
              </a:spcAft>
              <a:buSzPts val="1700"/>
              <a:buFont typeface="Arial"/>
              <a:buNone/>
            </a:pPr>
            <a:r>
              <a:t/>
            </a:r>
            <a:endParaRPr sz="1700">
              <a:solidFill>
                <a:srgbClr val="3F9425"/>
              </a:solidFill>
              <a:latin typeface="Arial"/>
              <a:ea typeface="Arial"/>
              <a:cs typeface="Arial"/>
              <a:sym typeface="Arial"/>
            </a:endParaRPr>
          </a:p>
          <a:p>
            <a:pPr indent="0" lvl="0" marL="0" rtl="0" algn="l">
              <a:spcBef>
                <a:spcPts val="0"/>
              </a:spcBef>
              <a:spcAft>
                <a:spcPts val="0"/>
              </a:spcAft>
              <a:buClr>
                <a:srgbClr val="3F9425"/>
              </a:buClr>
              <a:buSzPts val="1700"/>
              <a:buFont typeface="Arial"/>
              <a:buNone/>
            </a:pPr>
            <a:r>
              <a:rPr lang="es-ES" sz="1700">
                <a:solidFill>
                  <a:srgbClr val="3F9425"/>
                </a:solidFill>
                <a:latin typeface="Arial"/>
                <a:ea typeface="Arial"/>
                <a:cs typeface="Arial"/>
                <a:sym typeface="Arial"/>
              </a:rPr>
              <a:t>Esta primera delegación marca un hito en nuestra agenda de sustentabilidad, reafirmando el compromiso de la Cámara con la promoción de un modelo de desarrollo sostenible, innovador y colaborativo entre Argentina y Brasil.</a:t>
            </a:r>
            <a:endParaRPr/>
          </a:p>
        </p:txBody>
      </p:sp>
      <p:sp>
        <p:nvSpPr>
          <p:cNvPr id="78" name="Google Shape;78;p3"/>
          <p:cNvSpPr txBox="1"/>
          <p:nvPr/>
        </p:nvSpPr>
        <p:spPr>
          <a:xfrm>
            <a:off x="1713323" y="1300258"/>
            <a:ext cx="4147185" cy="892745"/>
          </a:xfrm>
          <a:prstGeom prst="rect">
            <a:avLst/>
          </a:prstGeom>
          <a:noFill/>
          <a:ln>
            <a:noFill/>
          </a:ln>
        </p:spPr>
        <p:txBody>
          <a:bodyPr anchorCtr="0" anchor="t" bIns="0" lIns="0" spcFirstLastPara="1" rIns="0" wrap="square" tIns="91425">
            <a:spAutoFit/>
          </a:bodyPr>
          <a:lstStyle/>
          <a:p>
            <a:pPr indent="0" lvl="0" marL="12700" marR="5080" rtl="0" algn="l">
              <a:lnSpc>
                <a:spcPct val="100000"/>
              </a:lnSpc>
              <a:spcBef>
                <a:spcPts val="0"/>
              </a:spcBef>
              <a:spcAft>
                <a:spcPts val="0"/>
              </a:spcAft>
              <a:buNone/>
            </a:pPr>
            <a:r>
              <a:rPr lang="es-ES" sz="3100">
                <a:solidFill>
                  <a:srgbClr val="8BD244"/>
                </a:solidFill>
                <a:latin typeface="Arial Black"/>
                <a:ea typeface="Arial Black"/>
                <a:cs typeface="Arial Black"/>
                <a:sym typeface="Arial Black"/>
              </a:rPr>
              <a:t>Una misión con impacto</a:t>
            </a:r>
            <a:endParaRPr sz="3100">
              <a:latin typeface="Arial Black"/>
              <a:ea typeface="Arial Black"/>
              <a:cs typeface="Arial Black"/>
              <a:sym typeface="Arial Black"/>
            </a:endParaRPr>
          </a:p>
        </p:txBody>
      </p:sp>
      <p:pic>
        <p:nvPicPr>
          <p:cNvPr id="79" name="Google Shape;79;p3"/>
          <p:cNvPicPr preferRelativeResize="0"/>
          <p:nvPr/>
        </p:nvPicPr>
        <p:blipFill rotWithShape="1">
          <a:blip r:embed="rId13">
            <a:alphaModFix/>
          </a:blip>
          <a:srcRect b="0" l="0" r="0" t="0"/>
          <a:stretch/>
        </p:blipFill>
        <p:spPr>
          <a:xfrm>
            <a:off x="1713323" y="2513034"/>
            <a:ext cx="3807060" cy="2855295"/>
          </a:xfrm>
          <a:prstGeom prst="rect">
            <a:avLst/>
          </a:prstGeom>
          <a:noFill/>
          <a:ln>
            <a:noFill/>
          </a:ln>
        </p:spPr>
      </p:pic>
      <p:pic>
        <p:nvPicPr>
          <p:cNvPr id="80" name="Google Shape;80;p3"/>
          <p:cNvPicPr preferRelativeResize="0"/>
          <p:nvPr/>
        </p:nvPicPr>
        <p:blipFill rotWithShape="1">
          <a:blip r:embed="rId14">
            <a:alphaModFix/>
          </a:blip>
          <a:srcRect b="11815" l="5318" r="22717" t="-11815"/>
          <a:stretch/>
        </p:blipFill>
        <p:spPr>
          <a:xfrm>
            <a:off x="5654100" y="2143248"/>
            <a:ext cx="4147186" cy="324155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2026-08-31T15:31:09Z</dcterms:created>
  <dc:creator>Secretaria CAMBRAS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SolidFramework v10.0.19910.1</vt:lpwstr>
  </property>
  <property fmtid="{D5CDD505-2E9C-101B-9397-08002B2CF9AE}" pid="3" name="Created">
    <vt:filetime>2026-08-21T00:00:00Z</vt:filetime>
  </property>
  <property fmtid="{D5CDD505-2E9C-101B-9397-08002B2CF9AE}" pid="4" name="Creator">
    <vt:lpwstr>Adobe Illustrator 29.5 (Macintosh)</vt:lpwstr>
  </property>
  <property fmtid="{D5CDD505-2E9C-101B-9397-08002B2CF9AE}" pid="5" name="CreatorVersion">
    <vt:lpwstr>21.0.0</vt:lpwstr>
  </property>
  <property fmtid="{D5CDD505-2E9C-101B-9397-08002B2CF9AE}" pid="6" name="LastSaved">
    <vt:filetime>2026-08-31T00:00:00Z</vt:filetime>
  </property>
  <property fmtid="{D5CDD505-2E9C-101B-9397-08002B2CF9AE}" pid="7" name="Producer">
    <vt:lpwstr>Adobe PDF library 17.00</vt:lpwstr>
  </property>
</Properties>
</file>